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8"/>
  </p:notesMasterIdLst>
  <p:sldIdLst>
    <p:sldId id="268" r:id="rId2"/>
    <p:sldId id="269" r:id="rId3"/>
    <p:sldId id="270" r:id="rId4"/>
    <p:sldId id="271" r:id="rId5"/>
    <p:sldId id="272" r:id="rId6"/>
    <p:sldId id="273" r:id="rId7"/>
  </p:sldIdLst>
  <p:sldSz cx="12192000" cy="6858000"/>
  <p:notesSz cx="6858000" cy="9144000"/>
  <p:embeddedFontLst>
    <p:embeddedFont>
      <p:font typeface="Raleway" panose="020B0604020202020204" charset="0"/>
      <p:regular r:id="rId9"/>
      <p:bold r:id="rId10"/>
      <p:italic r:id="rId11"/>
      <p:boldItalic r:id="rId12"/>
    </p:embeddedFont>
    <p:embeddedFont>
      <p:font typeface="Calibri" panose="020F0502020204030204" pitchFamily="34" charset="0"/>
      <p:regular r:id="rId13"/>
      <p:bold r:id="rId14"/>
      <p:italic r:id="rId15"/>
      <p:boldItalic r:id="rId16"/>
    </p:embeddedFont>
    <p:embeddedFont>
      <p:font typeface="Corbel" panose="020B0503020204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87CD60-B7D5-4C48-9274-CD394F183884}">
  <a:tblStyle styleId="{5B87CD60-B7D5-4C48-9274-CD394F183884}"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02"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33073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62f4cb76b1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62f4cb76b1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62f4cb76b1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extLst>
      <p:ext uri="{BB962C8B-B14F-4D97-AF65-F5344CB8AC3E}">
        <p14:creationId xmlns:p14="http://schemas.microsoft.com/office/powerpoint/2010/main" val="176711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62f4cb76b1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62f4cb76b1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62f4cb76b1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7847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307bdf098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6307bdf098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6307bdf098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409376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6307bdf098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6307bdf098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6307bdf098_0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44903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6307bdf098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6307bdf098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6307bdf098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265746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307bdf098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307bdf098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6307bdf098_0_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244434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25"/>
          <p:cNvPicPr preferRelativeResize="0"/>
          <p:nvPr/>
        </p:nvPicPr>
        <p:blipFill rotWithShape="1">
          <a:blip r:embed="rId3">
            <a:alphaModFix/>
          </a:blip>
          <a:srcRect l="5617" r="10658" b="5222"/>
          <a:stretch/>
        </p:blipFill>
        <p:spPr>
          <a:xfrm>
            <a:off x="0" y="0"/>
            <a:ext cx="12192002" cy="6858000"/>
          </a:xfrm>
          <a:prstGeom prst="rect">
            <a:avLst/>
          </a:prstGeom>
          <a:noFill/>
          <a:ln>
            <a:noFill/>
          </a:ln>
        </p:spPr>
      </p:pic>
      <p:sp>
        <p:nvSpPr>
          <p:cNvPr id="240" name="Google Shape;240;p25"/>
          <p:cNvSpPr txBox="1"/>
          <p:nvPr/>
        </p:nvSpPr>
        <p:spPr>
          <a:xfrm>
            <a:off x="0" y="304800"/>
            <a:ext cx="12192000" cy="1790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4400" b="1" dirty="0">
                <a:solidFill>
                  <a:srgbClr val="FFFFFF"/>
                </a:solidFill>
                <a:latin typeface="Corbel" panose="020B0503020204020204" pitchFamily="34" charset="0"/>
                <a:ea typeface="Raleway"/>
                <a:cs typeface="Raleway"/>
                <a:sym typeface="Raleway"/>
              </a:rPr>
              <a:t>Solarize Your World </a:t>
            </a:r>
            <a:endParaRPr sz="4400" b="1" dirty="0">
              <a:solidFill>
                <a:srgbClr val="FFFFFF"/>
              </a:solidFill>
              <a:latin typeface="Corbel" panose="020B0503020204020204" pitchFamily="34" charset="0"/>
              <a:ea typeface="Raleway"/>
              <a:cs typeface="Raleway"/>
              <a:sym typeface="Raleway"/>
            </a:endParaRPr>
          </a:p>
          <a:p>
            <a:pPr marL="0" lvl="0" indent="0" algn="ctr" rtl="0">
              <a:lnSpc>
                <a:spcPct val="115000"/>
              </a:lnSpc>
              <a:spcBef>
                <a:spcPts val="0"/>
              </a:spcBef>
              <a:spcAft>
                <a:spcPts val="0"/>
              </a:spcAft>
              <a:buNone/>
            </a:pPr>
            <a:r>
              <a:rPr lang="en-US" sz="3600" b="1" dirty="0" smtClean="0">
                <a:solidFill>
                  <a:srgbClr val="FFFFFF"/>
                </a:solidFill>
                <a:latin typeface="Corbel" panose="020B0503020204020204" pitchFamily="34" charset="0"/>
                <a:ea typeface="Raleway"/>
                <a:cs typeface="Raleway"/>
                <a:sym typeface="Raleway"/>
              </a:rPr>
              <a:t>Chapter</a:t>
            </a:r>
            <a:r>
              <a:rPr lang="en-US" sz="3600" b="1" dirty="0" smtClean="0">
                <a:solidFill>
                  <a:srgbClr val="FFFFFF"/>
                </a:solidFill>
                <a:latin typeface="Corbel" panose="020B0503020204020204" pitchFamily="34" charset="0"/>
                <a:ea typeface="Raleway"/>
                <a:cs typeface="Raleway"/>
                <a:sym typeface="Raleway"/>
              </a:rPr>
              <a:t> </a:t>
            </a:r>
            <a:r>
              <a:rPr lang="en-US" sz="3600" b="1" dirty="0">
                <a:solidFill>
                  <a:srgbClr val="FFFFFF"/>
                </a:solidFill>
                <a:latin typeface="Corbel" panose="020B0503020204020204" pitchFamily="34" charset="0"/>
                <a:ea typeface="Raleway"/>
                <a:cs typeface="Raleway"/>
                <a:sym typeface="Raleway"/>
              </a:rPr>
              <a:t>2: Solarize Your School</a:t>
            </a:r>
            <a:endParaRPr sz="3600" b="1" dirty="0">
              <a:solidFill>
                <a:srgbClr val="FFFFFF"/>
              </a:solidFill>
              <a:latin typeface="Corbel" panose="020B0503020204020204" pitchFamily="34" charset="0"/>
            </a:endParaRPr>
          </a:p>
        </p:txBody>
      </p:sp>
      <p:sp>
        <p:nvSpPr>
          <p:cNvPr id="241" name="Google Shape;241;p25"/>
          <p:cNvSpPr txBox="1"/>
          <p:nvPr/>
        </p:nvSpPr>
        <p:spPr>
          <a:xfrm>
            <a:off x="1329338" y="2273905"/>
            <a:ext cx="9696988" cy="1258801"/>
          </a:xfrm>
          <a:prstGeom prst="rect">
            <a:avLst/>
          </a:prstGeom>
          <a:noFill/>
          <a:ln>
            <a:noFill/>
          </a:ln>
        </p:spPr>
        <p:txBody>
          <a:bodyPr spcFirstLastPara="1" wrap="square" lIns="91425" tIns="91425" rIns="91425" bIns="91425" anchor="ctr" anchorCtr="0">
            <a:noAutofit/>
          </a:bodyPr>
          <a:lstStyle/>
          <a:p>
            <a:pPr marL="171450" lvl="0" indent="0" algn="l" rtl="0">
              <a:lnSpc>
                <a:spcPct val="107916"/>
              </a:lnSpc>
              <a:spcBef>
                <a:spcPts val="0"/>
              </a:spcBef>
              <a:spcAft>
                <a:spcPts val="0"/>
              </a:spcAft>
              <a:buNone/>
            </a:pPr>
            <a:r>
              <a:rPr lang="en-US" sz="2000" dirty="0">
                <a:solidFill>
                  <a:srgbClr val="FFFFFF"/>
                </a:solidFill>
                <a:latin typeface="Calibri" panose="020F0502020204030204" pitchFamily="34" charset="0"/>
                <a:ea typeface="Raleway"/>
                <a:cs typeface="Calibri" panose="020F0502020204030204" pitchFamily="34" charset="0"/>
                <a:sym typeface="Raleway"/>
              </a:rPr>
              <a:t>Your town is calling for bids to power your school with solar energy. As a solar engineer, you will design cost-effective solutions that turn the school building into a power generator to meet the challenge.</a:t>
            </a:r>
            <a:endParaRPr sz="2000" dirty="0">
              <a:solidFill>
                <a:srgbClr val="FFFFFF"/>
              </a:solidFill>
              <a:latin typeface="Calibri" panose="020F0502020204030204" pitchFamily="34" charset="0"/>
              <a:ea typeface="Raleway"/>
              <a:cs typeface="Calibri" panose="020F0502020204030204" pitchFamily="34" charset="0"/>
              <a:sym typeface="Raleway"/>
            </a:endParaRPr>
          </a:p>
        </p:txBody>
      </p:sp>
      <p:sp>
        <p:nvSpPr>
          <p:cNvPr id="242" name="Google Shape;242;p25"/>
          <p:cNvSpPr/>
          <p:nvPr/>
        </p:nvSpPr>
        <p:spPr>
          <a:xfrm>
            <a:off x="351700" y="323125"/>
            <a:ext cx="328200" cy="304800"/>
          </a:xfrm>
          <a:prstGeom prst="ellipse">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8;p26"/>
          <p:cNvSpPr txBox="1">
            <a:spLocks noGrp="1"/>
          </p:cNvSpPr>
          <p:nvPr>
            <p:ph type="sldNum" idx="12"/>
          </p:nvPr>
        </p:nvSpPr>
        <p:spPr>
          <a:xfrm>
            <a:off x="11588348" y="6454481"/>
            <a:ext cx="543436"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sz="1800" b="1" dirty="0">
                <a:solidFill>
                  <a:schemeClr val="bg1"/>
                </a:solidFill>
                <a:latin typeface="Corbel" panose="020B0503020204020204" pitchFamily="34" charset="0"/>
                <a:ea typeface="Raleway"/>
                <a:cs typeface="Raleway"/>
                <a:sym typeface="Raleway"/>
              </a:rPr>
              <a:t>1</a:t>
            </a:r>
            <a:endParaRPr sz="1800" b="1" dirty="0">
              <a:solidFill>
                <a:schemeClr val="bg1"/>
              </a:solidFill>
              <a:latin typeface="Corbel" panose="020B0503020204020204" pitchFamily="34" charset="0"/>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txBox="1">
            <a:spLocks noGrp="1"/>
          </p:cNvSpPr>
          <p:nvPr>
            <p:ph type="sldNum" idx="12"/>
          </p:nvPr>
        </p:nvSpPr>
        <p:spPr>
          <a:xfrm>
            <a:off x="11394674" y="6356350"/>
            <a:ext cx="340125"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sz="1800" b="1" dirty="0">
                <a:solidFill>
                  <a:schemeClr val="tx1"/>
                </a:solidFill>
                <a:latin typeface="Corbel" panose="020B0503020204020204" pitchFamily="34" charset="0"/>
                <a:ea typeface="Raleway"/>
                <a:cs typeface="Raleway"/>
                <a:sym typeface="Raleway"/>
              </a:rPr>
              <a:t>2</a:t>
            </a:r>
            <a:endParaRPr sz="1800" b="1" dirty="0">
              <a:solidFill>
                <a:schemeClr val="tx1"/>
              </a:solidFill>
              <a:latin typeface="Corbel" panose="020B0503020204020204" pitchFamily="34" charset="0"/>
              <a:ea typeface="Raleway"/>
              <a:cs typeface="Raleway"/>
              <a:sym typeface="Raleway"/>
            </a:endParaRPr>
          </a:p>
        </p:txBody>
      </p:sp>
      <p:graphicFrame>
        <p:nvGraphicFramePr>
          <p:cNvPr id="249" name="Google Shape;249;p26"/>
          <p:cNvGraphicFramePr/>
          <p:nvPr>
            <p:extLst>
              <p:ext uri="{D42A27DB-BD31-4B8C-83A1-F6EECF244321}">
                <p14:modId xmlns:p14="http://schemas.microsoft.com/office/powerpoint/2010/main" val="3828158069"/>
              </p:ext>
            </p:extLst>
          </p:nvPr>
        </p:nvGraphicFramePr>
        <p:xfrm>
          <a:off x="1164186" y="4831818"/>
          <a:ext cx="9888903" cy="1479485"/>
        </p:xfrm>
        <a:graphic>
          <a:graphicData uri="http://schemas.openxmlformats.org/drawingml/2006/table">
            <a:tbl>
              <a:tblPr bandRow="1">
                <a:tableStyleId>{68D230F3-CF80-4859-8CE7-A43EE81993B5}</a:tableStyleId>
              </a:tblPr>
              <a:tblGrid>
                <a:gridCol w="3630666"/>
                <a:gridCol w="2401006"/>
                <a:gridCol w="1902992"/>
                <a:gridCol w="1954239"/>
              </a:tblGrid>
              <a:tr h="100000">
                <a:tc>
                  <a:txBody>
                    <a:bodyPr/>
                    <a:lstStyle/>
                    <a:p>
                      <a:pPr marL="0" lvl="0" indent="0" algn="l" rtl="0">
                        <a:spcBef>
                          <a:spcPts val="0"/>
                        </a:spcBef>
                        <a:spcAft>
                          <a:spcPts val="0"/>
                        </a:spcAft>
                        <a:buNone/>
                      </a:pPr>
                      <a:r>
                        <a:rPr lang="en-US" b="1" dirty="0">
                          <a:solidFill>
                            <a:schemeClr val="bg1"/>
                          </a:solidFill>
                          <a:latin typeface="Corbel" panose="020B0503020204020204" pitchFamily="34" charset="0"/>
                          <a:sym typeface="Corbel"/>
                        </a:rPr>
                        <a:t>Manufacturer</a:t>
                      </a:r>
                      <a:endParaRPr b="1" dirty="0">
                        <a:solidFill>
                          <a:schemeClr val="bg1"/>
                        </a:solidFill>
                        <a:latin typeface="Corbel" panose="020B0503020204020204" pitchFamily="34" charset="0"/>
                        <a:ea typeface="Corbel"/>
                        <a:cs typeface="Corbel"/>
                        <a:sym typeface="Corbel"/>
                      </a:endParaRPr>
                    </a:p>
                  </a:txBody>
                  <a:tcPr marL="73025" marR="73025" marT="0" marB="0" anchor="b">
                    <a:solidFill>
                      <a:schemeClr val="accent6">
                        <a:lumMod val="50000"/>
                      </a:schemeClr>
                    </a:solidFill>
                  </a:tcPr>
                </a:tc>
                <a:tc>
                  <a:txBody>
                    <a:bodyPr/>
                    <a:lstStyle/>
                    <a:p>
                      <a:pPr marL="0" lvl="0" indent="0" algn="l" rtl="0">
                        <a:spcBef>
                          <a:spcPts val="0"/>
                        </a:spcBef>
                        <a:spcAft>
                          <a:spcPts val="0"/>
                        </a:spcAft>
                        <a:buNone/>
                      </a:pPr>
                      <a:r>
                        <a:rPr lang="en-US" b="1" dirty="0">
                          <a:solidFill>
                            <a:schemeClr val="bg1"/>
                          </a:solidFill>
                          <a:latin typeface="Corbel" panose="020B0503020204020204" pitchFamily="34" charset="0"/>
                          <a:sym typeface="Corbel"/>
                        </a:rPr>
                        <a:t>SunPower</a:t>
                      </a:r>
                      <a:endParaRPr b="1" dirty="0">
                        <a:solidFill>
                          <a:schemeClr val="bg1"/>
                        </a:solidFill>
                        <a:latin typeface="Corbel" panose="020B0503020204020204" pitchFamily="34" charset="0"/>
                        <a:ea typeface="Corbel"/>
                        <a:cs typeface="Corbel"/>
                        <a:sym typeface="Corbel"/>
                      </a:endParaRPr>
                    </a:p>
                  </a:txBody>
                  <a:tcPr marL="73025" marR="73025" marT="0" marB="0" anchor="b">
                    <a:solidFill>
                      <a:schemeClr val="accent6">
                        <a:lumMod val="50000"/>
                      </a:schemeClr>
                    </a:solidFill>
                  </a:tcPr>
                </a:tc>
                <a:tc>
                  <a:txBody>
                    <a:bodyPr/>
                    <a:lstStyle/>
                    <a:p>
                      <a:pPr marL="0" lvl="0" indent="0" algn="l" rtl="0">
                        <a:spcBef>
                          <a:spcPts val="0"/>
                        </a:spcBef>
                        <a:spcAft>
                          <a:spcPts val="0"/>
                        </a:spcAft>
                        <a:buNone/>
                      </a:pPr>
                      <a:r>
                        <a:rPr lang="en-US" b="1" dirty="0" err="1">
                          <a:solidFill>
                            <a:schemeClr val="bg1"/>
                          </a:solidFill>
                          <a:latin typeface="Corbel" panose="020B0503020204020204" pitchFamily="34" charset="0"/>
                          <a:sym typeface="Corbel"/>
                        </a:rPr>
                        <a:t>Yingli</a:t>
                      </a:r>
                      <a:endParaRPr b="1" dirty="0">
                        <a:solidFill>
                          <a:schemeClr val="bg1"/>
                        </a:solidFill>
                        <a:latin typeface="Corbel" panose="020B0503020204020204" pitchFamily="34" charset="0"/>
                        <a:ea typeface="Corbel"/>
                        <a:cs typeface="Corbel"/>
                        <a:sym typeface="Corbel"/>
                      </a:endParaRPr>
                    </a:p>
                  </a:txBody>
                  <a:tcPr marL="73025" marR="73025" marT="0" marB="0" anchor="b">
                    <a:solidFill>
                      <a:schemeClr val="accent6">
                        <a:lumMod val="50000"/>
                      </a:schemeClr>
                    </a:solidFill>
                  </a:tcPr>
                </a:tc>
                <a:tc>
                  <a:txBody>
                    <a:bodyPr/>
                    <a:lstStyle/>
                    <a:p>
                      <a:pPr marL="0" lvl="0" indent="0" algn="l" rtl="0">
                        <a:spcBef>
                          <a:spcPts val="0"/>
                        </a:spcBef>
                        <a:spcAft>
                          <a:spcPts val="0"/>
                        </a:spcAft>
                        <a:buNone/>
                      </a:pPr>
                      <a:r>
                        <a:rPr lang="en-US" b="1" dirty="0">
                          <a:solidFill>
                            <a:schemeClr val="bg1"/>
                          </a:solidFill>
                          <a:latin typeface="Corbel" panose="020B0503020204020204" pitchFamily="34" charset="0"/>
                          <a:sym typeface="Corbel"/>
                        </a:rPr>
                        <a:t>Canadian Solar</a:t>
                      </a:r>
                      <a:endParaRPr b="1" dirty="0">
                        <a:solidFill>
                          <a:schemeClr val="bg1"/>
                        </a:solidFill>
                        <a:latin typeface="Corbel" panose="020B0503020204020204" pitchFamily="34" charset="0"/>
                        <a:ea typeface="Corbel"/>
                        <a:cs typeface="Corbel"/>
                        <a:sym typeface="Corbel"/>
                      </a:endParaRPr>
                    </a:p>
                  </a:txBody>
                  <a:tcPr marL="73025" marR="73025" marT="0" marB="0" anchor="b">
                    <a:solidFill>
                      <a:schemeClr val="accent6">
                        <a:lumMod val="50000"/>
                      </a:schemeClr>
                    </a:solidFill>
                  </a:tcPr>
                </a:tc>
              </a:tr>
              <a:tr h="231750">
                <a:tc>
                  <a:txBody>
                    <a:bodyPr/>
                    <a:lstStyle/>
                    <a:p>
                      <a:pPr marL="0" lvl="0" indent="0" algn="l" rtl="0">
                        <a:spcBef>
                          <a:spcPts val="0"/>
                        </a:spcBef>
                        <a:spcAft>
                          <a:spcPts val="0"/>
                        </a:spcAft>
                        <a:buNone/>
                      </a:pPr>
                      <a:r>
                        <a:rPr lang="en-US" b="1" dirty="0">
                          <a:solidFill>
                            <a:schemeClr val="bg1"/>
                          </a:solidFill>
                          <a:latin typeface="Corbel" panose="020B0503020204020204" pitchFamily="34" charset="0"/>
                          <a:sym typeface="Corbel"/>
                        </a:rPr>
                        <a:t>Model</a:t>
                      </a:r>
                      <a:endParaRPr b="1" dirty="0">
                        <a:solidFill>
                          <a:schemeClr val="bg1"/>
                        </a:solidFill>
                        <a:latin typeface="Corbel" panose="020B0503020204020204" pitchFamily="34" charset="0"/>
                        <a:ea typeface="Corbel"/>
                        <a:cs typeface="Corbel"/>
                        <a:sym typeface="Corbel"/>
                      </a:endParaRPr>
                    </a:p>
                  </a:txBody>
                  <a:tcPr marL="73025" marR="73025" marT="0" marB="0" anchor="b">
                    <a:solidFill>
                      <a:schemeClr val="accent6">
                        <a:lumMod val="50000"/>
                      </a:schemeClr>
                    </a:solidFill>
                  </a:tcPr>
                </a:tc>
                <a:tc>
                  <a:txBody>
                    <a:bodyPr/>
                    <a:lstStyle/>
                    <a:p>
                      <a:pPr marL="0" lvl="0" indent="0" algn="l" rtl="0">
                        <a:spcBef>
                          <a:spcPts val="0"/>
                        </a:spcBef>
                        <a:spcAft>
                          <a:spcPts val="0"/>
                        </a:spcAft>
                        <a:buNone/>
                      </a:pPr>
                      <a:r>
                        <a:rPr lang="en-US" b="1" dirty="0">
                          <a:solidFill>
                            <a:schemeClr val="bg1"/>
                          </a:solidFill>
                          <a:latin typeface="Corbel" panose="020B0503020204020204" pitchFamily="34" charset="0"/>
                          <a:sym typeface="Corbel"/>
                        </a:rPr>
                        <a:t>SPR-X22-370 </a:t>
                      </a:r>
                      <a:endParaRPr b="1" dirty="0">
                        <a:solidFill>
                          <a:schemeClr val="bg1"/>
                        </a:solidFill>
                        <a:latin typeface="Corbel" panose="020B0503020204020204" pitchFamily="34" charset="0"/>
                        <a:ea typeface="Corbel"/>
                        <a:cs typeface="Corbel"/>
                        <a:sym typeface="Corbel"/>
                      </a:endParaRPr>
                    </a:p>
                  </a:txBody>
                  <a:tcPr marL="73025" marR="73025" marT="0" marB="0" anchor="b">
                    <a:solidFill>
                      <a:schemeClr val="accent6">
                        <a:lumMod val="50000"/>
                      </a:schemeClr>
                    </a:solidFill>
                  </a:tcPr>
                </a:tc>
                <a:tc>
                  <a:txBody>
                    <a:bodyPr/>
                    <a:lstStyle/>
                    <a:p>
                      <a:pPr marL="0" lvl="0" indent="0" algn="l" rtl="0">
                        <a:spcBef>
                          <a:spcPts val="0"/>
                        </a:spcBef>
                        <a:spcAft>
                          <a:spcPts val="0"/>
                        </a:spcAft>
                        <a:buNone/>
                      </a:pPr>
                      <a:r>
                        <a:rPr lang="en-US" b="1" dirty="0">
                          <a:solidFill>
                            <a:schemeClr val="bg1"/>
                          </a:solidFill>
                          <a:latin typeface="Corbel" panose="020B0503020204020204" pitchFamily="34" charset="0"/>
                          <a:sym typeface="Corbel"/>
                        </a:rPr>
                        <a:t>YL375D-36b </a:t>
                      </a:r>
                      <a:endParaRPr b="1" dirty="0">
                        <a:solidFill>
                          <a:schemeClr val="bg1"/>
                        </a:solidFill>
                        <a:latin typeface="Corbel" panose="020B0503020204020204" pitchFamily="34" charset="0"/>
                        <a:ea typeface="Corbel"/>
                        <a:cs typeface="Corbel"/>
                        <a:sym typeface="Corbel"/>
                      </a:endParaRPr>
                    </a:p>
                  </a:txBody>
                  <a:tcPr marL="73025" marR="73025" marT="0" marB="0" anchor="b">
                    <a:solidFill>
                      <a:schemeClr val="accent6">
                        <a:lumMod val="50000"/>
                      </a:schemeClr>
                    </a:solidFill>
                  </a:tcPr>
                </a:tc>
                <a:tc>
                  <a:txBody>
                    <a:bodyPr/>
                    <a:lstStyle/>
                    <a:p>
                      <a:pPr marL="0" lvl="0" indent="0" algn="l" rtl="0">
                        <a:spcBef>
                          <a:spcPts val="0"/>
                        </a:spcBef>
                        <a:spcAft>
                          <a:spcPts val="0"/>
                        </a:spcAft>
                        <a:buNone/>
                      </a:pPr>
                      <a:r>
                        <a:rPr lang="en-US" b="1" dirty="0">
                          <a:solidFill>
                            <a:schemeClr val="bg1"/>
                          </a:solidFill>
                          <a:latin typeface="Corbel" panose="020B0503020204020204" pitchFamily="34" charset="0"/>
                          <a:sym typeface="Corbel"/>
                        </a:rPr>
                        <a:t>CS6X-355P-FG</a:t>
                      </a:r>
                      <a:endParaRPr b="1" dirty="0">
                        <a:solidFill>
                          <a:schemeClr val="bg1"/>
                        </a:solidFill>
                        <a:latin typeface="Corbel" panose="020B0503020204020204" pitchFamily="34" charset="0"/>
                        <a:ea typeface="Corbel"/>
                        <a:cs typeface="Corbel"/>
                        <a:sym typeface="Corbel"/>
                      </a:endParaRPr>
                    </a:p>
                  </a:txBody>
                  <a:tcPr marL="73025" marR="73025" marT="0" marB="0" anchor="b">
                    <a:solidFill>
                      <a:schemeClr val="accent6">
                        <a:lumMod val="50000"/>
                      </a:schemeClr>
                    </a:solidFill>
                  </a:tcPr>
                </a:tc>
              </a:tr>
              <a:tr h="249625">
                <a:tc>
                  <a:txBody>
                    <a:bodyPr/>
                    <a:lstStyle/>
                    <a:p>
                      <a:pPr marL="0" lvl="0" indent="0" algn="l" rtl="0">
                        <a:spcBef>
                          <a:spcPts val="0"/>
                        </a:spcBef>
                        <a:spcAft>
                          <a:spcPts val="0"/>
                        </a:spcAft>
                        <a:buNone/>
                      </a:pPr>
                      <a:r>
                        <a:rPr lang="en-US" dirty="0">
                          <a:latin typeface="Corbel" panose="020B0503020204020204" pitchFamily="34" charset="0"/>
                          <a:sym typeface="Corbel"/>
                        </a:rPr>
                        <a:t>Cost per Panel ($)</a:t>
                      </a:r>
                      <a:endParaRPr dirty="0">
                        <a:latin typeface="Corbel" panose="020B0503020204020204" pitchFamily="34" charset="0"/>
                        <a:ea typeface="Corbel"/>
                        <a:cs typeface="Corbel"/>
                        <a:sym typeface="Corbel"/>
                      </a:endParaRPr>
                    </a:p>
                  </a:txBody>
                  <a:tcPr marL="73025" marR="73025" marT="0" marB="0" anchor="b"/>
                </a:tc>
                <a:tc>
                  <a:txBody>
                    <a:bodyPr/>
                    <a:lstStyle/>
                    <a:p>
                      <a:pPr marL="0" lvl="0" indent="0" algn="l" rtl="0">
                        <a:spcBef>
                          <a:spcPts val="0"/>
                        </a:spcBef>
                        <a:spcAft>
                          <a:spcPts val="0"/>
                        </a:spcAft>
                        <a:buNone/>
                      </a:pPr>
                      <a:r>
                        <a:rPr lang="en-US" dirty="0">
                          <a:latin typeface="Corbel" panose="020B0503020204020204" pitchFamily="34" charset="0"/>
                          <a:sym typeface="Corbel"/>
                        </a:rPr>
                        <a:t>$590.00</a:t>
                      </a:r>
                      <a:endParaRPr dirty="0">
                        <a:latin typeface="Corbel" panose="020B0503020204020204" pitchFamily="34" charset="0"/>
                        <a:ea typeface="Corbel"/>
                        <a:cs typeface="Corbel"/>
                        <a:sym typeface="Corbel"/>
                      </a:endParaRPr>
                    </a:p>
                  </a:txBody>
                  <a:tcPr marL="73025" marR="73025" marT="0" marB="0" anchor="b"/>
                </a:tc>
                <a:tc>
                  <a:txBody>
                    <a:bodyPr/>
                    <a:lstStyle/>
                    <a:p>
                      <a:pPr marL="0" lvl="0" indent="0" algn="l" rtl="0">
                        <a:spcBef>
                          <a:spcPts val="0"/>
                        </a:spcBef>
                        <a:spcAft>
                          <a:spcPts val="0"/>
                        </a:spcAft>
                        <a:buNone/>
                      </a:pPr>
                      <a:r>
                        <a:rPr lang="en-US" dirty="0">
                          <a:latin typeface="Corbel" panose="020B0503020204020204" pitchFamily="34" charset="0"/>
                          <a:sym typeface="Corbel"/>
                        </a:rPr>
                        <a:t>$589.00</a:t>
                      </a:r>
                      <a:endParaRPr dirty="0">
                        <a:latin typeface="Corbel" panose="020B0503020204020204" pitchFamily="34" charset="0"/>
                        <a:ea typeface="Corbel"/>
                        <a:cs typeface="Corbel"/>
                        <a:sym typeface="Corbel"/>
                      </a:endParaRPr>
                    </a:p>
                  </a:txBody>
                  <a:tcPr marL="73025" marR="73025" marT="0" marB="0" anchor="b"/>
                </a:tc>
                <a:tc>
                  <a:txBody>
                    <a:bodyPr/>
                    <a:lstStyle/>
                    <a:p>
                      <a:pPr marL="0" lvl="0" indent="0" algn="l" rtl="0">
                        <a:spcBef>
                          <a:spcPts val="0"/>
                        </a:spcBef>
                        <a:spcAft>
                          <a:spcPts val="0"/>
                        </a:spcAft>
                        <a:buNone/>
                      </a:pPr>
                      <a:r>
                        <a:rPr lang="en-US" dirty="0">
                          <a:latin typeface="Corbel" panose="020B0503020204020204" pitchFamily="34" charset="0"/>
                          <a:sym typeface="Corbel"/>
                        </a:rPr>
                        <a:t>$529.00</a:t>
                      </a:r>
                      <a:endParaRPr dirty="0">
                        <a:latin typeface="Corbel" panose="020B0503020204020204" pitchFamily="34" charset="0"/>
                        <a:ea typeface="Corbel"/>
                        <a:cs typeface="Corbel"/>
                        <a:sym typeface="Corbel"/>
                      </a:endParaRPr>
                    </a:p>
                  </a:txBody>
                  <a:tcPr marL="73025" marR="73025" marT="0" marB="0" anchor="b"/>
                </a:tc>
              </a:tr>
              <a:tr h="267550">
                <a:tc>
                  <a:txBody>
                    <a:bodyPr/>
                    <a:lstStyle/>
                    <a:p>
                      <a:pPr marL="0" lvl="0" indent="0" algn="l" rtl="0">
                        <a:spcBef>
                          <a:spcPts val="0"/>
                        </a:spcBef>
                        <a:spcAft>
                          <a:spcPts val="0"/>
                        </a:spcAft>
                        <a:buNone/>
                      </a:pPr>
                      <a:r>
                        <a:rPr lang="en-US">
                          <a:latin typeface="Corbel" panose="020B0503020204020204" pitchFamily="34" charset="0"/>
                          <a:sym typeface="Corbel"/>
                        </a:rPr>
                        <a:t>Power Output (Watt)</a:t>
                      </a:r>
                      <a:endParaRPr>
                        <a:latin typeface="Corbel" panose="020B0503020204020204" pitchFamily="34" charset="0"/>
                        <a:ea typeface="Corbel"/>
                        <a:cs typeface="Corbel"/>
                        <a:sym typeface="Corbel"/>
                      </a:endParaRPr>
                    </a:p>
                  </a:txBody>
                  <a:tcPr marL="73025" marR="73025" marT="0" marB="0" anchor="b"/>
                </a:tc>
                <a:tc>
                  <a:txBody>
                    <a:bodyPr/>
                    <a:lstStyle/>
                    <a:p>
                      <a:pPr marL="0" lvl="0" indent="0" algn="l" rtl="0">
                        <a:spcBef>
                          <a:spcPts val="0"/>
                        </a:spcBef>
                        <a:spcAft>
                          <a:spcPts val="0"/>
                        </a:spcAft>
                        <a:buNone/>
                      </a:pPr>
                      <a:r>
                        <a:rPr lang="en-US" dirty="0">
                          <a:latin typeface="Corbel" panose="020B0503020204020204" pitchFamily="34" charset="0"/>
                          <a:sym typeface="Corbel"/>
                        </a:rPr>
                        <a:t>370W</a:t>
                      </a:r>
                      <a:endParaRPr dirty="0">
                        <a:latin typeface="Corbel" panose="020B0503020204020204" pitchFamily="34" charset="0"/>
                        <a:ea typeface="Corbel"/>
                        <a:cs typeface="Corbel"/>
                        <a:sym typeface="Corbel"/>
                      </a:endParaRPr>
                    </a:p>
                  </a:txBody>
                  <a:tcPr marL="73025" marR="73025" marT="0" marB="0" anchor="b"/>
                </a:tc>
                <a:tc>
                  <a:txBody>
                    <a:bodyPr/>
                    <a:lstStyle/>
                    <a:p>
                      <a:pPr marL="0" lvl="0" indent="0" algn="l" rtl="0">
                        <a:spcBef>
                          <a:spcPts val="0"/>
                        </a:spcBef>
                        <a:spcAft>
                          <a:spcPts val="0"/>
                        </a:spcAft>
                        <a:buNone/>
                      </a:pPr>
                      <a:r>
                        <a:rPr lang="en-US" dirty="0">
                          <a:latin typeface="Corbel" panose="020B0503020204020204" pitchFamily="34" charset="0"/>
                          <a:sym typeface="Corbel"/>
                        </a:rPr>
                        <a:t>375W</a:t>
                      </a:r>
                      <a:endParaRPr dirty="0">
                        <a:latin typeface="Corbel" panose="020B0503020204020204" pitchFamily="34" charset="0"/>
                        <a:ea typeface="Corbel"/>
                        <a:cs typeface="Corbel"/>
                        <a:sym typeface="Corbel"/>
                      </a:endParaRPr>
                    </a:p>
                  </a:txBody>
                  <a:tcPr marL="73025" marR="73025" marT="0" marB="0" anchor="b"/>
                </a:tc>
                <a:tc>
                  <a:txBody>
                    <a:bodyPr/>
                    <a:lstStyle/>
                    <a:p>
                      <a:pPr marL="0" lvl="0" indent="0" algn="l" rtl="0">
                        <a:spcBef>
                          <a:spcPts val="0"/>
                        </a:spcBef>
                        <a:spcAft>
                          <a:spcPts val="0"/>
                        </a:spcAft>
                        <a:buNone/>
                      </a:pPr>
                      <a:r>
                        <a:rPr lang="en-US" dirty="0">
                          <a:latin typeface="Corbel" panose="020B0503020204020204" pitchFamily="34" charset="0"/>
                          <a:sym typeface="Corbel"/>
                        </a:rPr>
                        <a:t>355W</a:t>
                      </a:r>
                      <a:endParaRPr dirty="0">
                        <a:latin typeface="Corbel" panose="020B0503020204020204" pitchFamily="34" charset="0"/>
                        <a:ea typeface="Corbel"/>
                        <a:cs typeface="Corbel"/>
                        <a:sym typeface="Corbel"/>
                      </a:endParaRPr>
                    </a:p>
                  </a:txBody>
                  <a:tcPr marL="73025" marR="73025" marT="0" marB="0" anchor="b"/>
                </a:tc>
              </a:tr>
              <a:tr h="249650">
                <a:tc>
                  <a:txBody>
                    <a:bodyPr/>
                    <a:lstStyle/>
                    <a:p>
                      <a:pPr marL="0" lvl="0" indent="0" algn="l" rtl="0">
                        <a:spcBef>
                          <a:spcPts val="0"/>
                        </a:spcBef>
                        <a:spcAft>
                          <a:spcPts val="0"/>
                        </a:spcAft>
                        <a:buNone/>
                      </a:pPr>
                      <a:r>
                        <a:rPr lang="en-US" dirty="0">
                          <a:latin typeface="Corbel" panose="020B0503020204020204" pitchFamily="34" charset="0"/>
                          <a:sym typeface="Corbel"/>
                        </a:rPr>
                        <a:t>Solar Cell Efficiency</a:t>
                      </a:r>
                      <a:endParaRPr dirty="0">
                        <a:latin typeface="Corbel" panose="020B0503020204020204" pitchFamily="34" charset="0"/>
                        <a:ea typeface="Corbel"/>
                        <a:cs typeface="Corbel"/>
                        <a:sym typeface="Corbel"/>
                      </a:endParaRPr>
                    </a:p>
                  </a:txBody>
                  <a:tcPr marL="73025" marR="73025" marT="0" marB="0" anchor="b"/>
                </a:tc>
                <a:tc>
                  <a:txBody>
                    <a:bodyPr/>
                    <a:lstStyle/>
                    <a:p>
                      <a:pPr marL="0" lvl="0" indent="0" algn="l" rtl="0">
                        <a:spcBef>
                          <a:spcPts val="0"/>
                        </a:spcBef>
                        <a:spcAft>
                          <a:spcPts val="0"/>
                        </a:spcAft>
                        <a:buNone/>
                      </a:pPr>
                      <a:r>
                        <a:rPr lang="en-US">
                          <a:latin typeface="Corbel" panose="020B0503020204020204" pitchFamily="34" charset="0"/>
                          <a:sym typeface="Corbel"/>
                        </a:rPr>
                        <a:t>22.7%</a:t>
                      </a:r>
                      <a:endParaRPr>
                        <a:latin typeface="Corbel" panose="020B0503020204020204" pitchFamily="34" charset="0"/>
                        <a:ea typeface="Corbel"/>
                        <a:cs typeface="Corbel"/>
                        <a:sym typeface="Corbel"/>
                      </a:endParaRPr>
                    </a:p>
                  </a:txBody>
                  <a:tcPr marL="73025" marR="73025" marT="0" marB="0" anchor="b"/>
                </a:tc>
                <a:tc>
                  <a:txBody>
                    <a:bodyPr/>
                    <a:lstStyle/>
                    <a:p>
                      <a:pPr marL="0" lvl="0" indent="0" algn="l" rtl="0">
                        <a:spcBef>
                          <a:spcPts val="0"/>
                        </a:spcBef>
                        <a:spcAft>
                          <a:spcPts val="0"/>
                        </a:spcAft>
                        <a:buNone/>
                      </a:pPr>
                      <a:r>
                        <a:rPr lang="en-US" dirty="0">
                          <a:latin typeface="Corbel" panose="020B0503020204020204" pitchFamily="34" charset="0"/>
                          <a:sym typeface="Corbel"/>
                        </a:rPr>
                        <a:t>19.29%</a:t>
                      </a:r>
                      <a:endParaRPr dirty="0">
                        <a:latin typeface="Corbel" panose="020B0503020204020204" pitchFamily="34" charset="0"/>
                        <a:ea typeface="Corbel"/>
                        <a:cs typeface="Corbel"/>
                        <a:sym typeface="Corbel"/>
                      </a:endParaRPr>
                    </a:p>
                  </a:txBody>
                  <a:tcPr marL="73025" marR="73025" marT="0" marB="0" anchor="b"/>
                </a:tc>
                <a:tc>
                  <a:txBody>
                    <a:bodyPr/>
                    <a:lstStyle/>
                    <a:p>
                      <a:pPr marL="0" lvl="0" indent="0" algn="l" rtl="0">
                        <a:spcBef>
                          <a:spcPts val="0"/>
                        </a:spcBef>
                        <a:spcAft>
                          <a:spcPts val="0"/>
                        </a:spcAft>
                        <a:buNone/>
                      </a:pPr>
                      <a:r>
                        <a:rPr lang="en-US" dirty="0">
                          <a:latin typeface="Corbel" panose="020B0503020204020204" pitchFamily="34" charset="0"/>
                          <a:sym typeface="Corbel"/>
                        </a:rPr>
                        <a:t>18.18%</a:t>
                      </a:r>
                      <a:endParaRPr dirty="0">
                        <a:latin typeface="Corbel" panose="020B0503020204020204" pitchFamily="34" charset="0"/>
                        <a:ea typeface="Corbel"/>
                        <a:cs typeface="Corbel"/>
                        <a:sym typeface="Corbel"/>
                      </a:endParaRPr>
                    </a:p>
                  </a:txBody>
                  <a:tcPr marL="73025" marR="73025" marT="0" marB="0" anchor="b"/>
                </a:tc>
              </a:tr>
              <a:tr h="267550">
                <a:tc>
                  <a:txBody>
                    <a:bodyPr/>
                    <a:lstStyle/>
                    <a:p>
                      <a:pPr marL="0" lvl="0" indent="0" algn="l" rtl="0">
                        <a:spcBef>
                          <a:spcPts val="0"/>
                        </a:spcBef>
                        <a:spcAft>
                          <a:spcPts val="0"/>
                        </a:spcAft>
                        <a:buNone/>
                      </a:pPr>
                      <a:r>
                        <a:rPr lang="en-US" dirty="0">
                          <a:latin typeface="Corbel" panose="020B0503020204020204" pitchFamily="34" charset="0"/>
                          <a:sym typeface="Corbel"/>
                        </a:rPr>
                        <a:t>Dimension</a:t>
                      </a:r>
                      <a:endParaRPr dirty="0">
                        <a:latin typeface="Corbel" panose="020B0503020204020204" pitchFamily="34" charset="0"/>
                        <a:ea typeface="Corbel"/>
                        <a:cs typeface="Corbel"/>
                        <a:sym typeface="Corbel"/>
                      </a:endParaRPr>
                    </a:p>
                  </a:txBody>
                  <a:tcPr marL="73025" marR="73025" marT="0" marB="0" anchor="b"/>
                </a:tc>
                <a:tc>
                  <a:txBody>
                    <a:bodyPr/>
                    <a:lstStyle/>
                    <a:p>
                      <a:pPr marL="0" lvl="0" indent="0" algn="l" rtl="0">
                        <a:spcBef>
                          <a:spcPts val="0"/>
                        </a:spcBef>
                        <a:spcAft>
                          <a:spcPts val="0"/>
                        </a:spcAft>
                        <a:buNone/>
                      </a:pPr>
                      <a:r>
                        <a:rPr lang="en-US" dirty="0">
                          <a:latin typeface="Corbel" panose="020B0503020204020204" pitchFamily="34" charset="0"/>
                          <a:sym typeface="Corbel"/>
                        </a:rPr>
                        <a:t>1.04m x 1.55m</a:t>
                      </a:r>
                      <a:endParaRPr dirty="0">
                        <a:latin typeface="Corbel" panose="020B0503020204020204" pitchFamily="34" charset="0"/>
                        <a:ea typeface="Corbel"/>
                        <a:cs typeface="Corbel"/>
                        <a:sym typeface="Corbel"/>
                      </a:endParaRPr>
                    </a:p>
                  </a:txBody>
                  <a:tcPr marL="73025" marR="73025" marT="0" marB="0" anchor="b"/>
                </a:tc>
                <a:tc>
                  <a:txBody>
                    <a:bodyPr/>
                    <a:lstStyle/>
                    <a:p>
                      <a:pPr marL="0" lvl="0" indent="0" algn="l" rtl="0">
                        <a:spcBef>
                          <a:spcPts val="0"/>
                        </a:spcBef>
                        <a:spcAft>
                          <a:spcPts val="0"/>
                        </a:spcAft>
                        <a:buNone/>
                      </a:pPr>
                      <a:r>
                        <a:rPr lang="en-US">
                          <a:latin typeface="Corbel" panose="020B0503020204020204" pitchFamily="34" charset="0"/>
                          <a:sym typeface="Corbel"/>
                        </a:rPr>
                        <a:t>0.99m x 1.96m</a:t>
                      </a:r>
                      <a:endParaRPr>
                        <a:latin typeface="Corbel" panose="020B0503020204020204" pitchFamily="34" charset="0"/>
                        <a:ea typeface="Corbel"/>
                        <a:cs typeface="Corbel"/>
                        <a:sym typeface="Corbel"/>
                      </a:endParaRPr>
                    </a:p>
                  </a:txBody>
                  <a:tcPr marL="73025" marR="73025" marT="0" marB="0" anchor="b"/>
                </a:tc>
                <a:tc>
                  <a:txBody>
                    <a:bodyPr/>
                    <a:lstStyle/>
                    <a:p>
                      <a:pPr marL="0" lvl="0" indent="0" algn="l" rtl="0">
                        <a:spcBef>
                          <a:spcPts val="0"/>
                        </a:spcBef>
                        <a:spcAft>
                          <a:spcPts val="0"/>
                        </a:spcAft>
                        <a:buNone/>
                      </a:pPr>
                      <a:r>
                        <a:rPr lang="en-US" dirty="0">
                          <a:latin typeface="Corbel" panose="020B0503020204020204" pitchFamily="34" charset="0"/>
                          <a:sym typeface="Corbel"/>
                        </a:rPr>
                        <a:t> 0.99m x1.96m</a:t>
                      </a:r>
                      <a:endParaRPr dirty="0">
                        <a:latin typeface="Corbel" panose="020B0503020204020204" pitchFamily="34" charset="0"/>
                        <a:ea typeface="Corbel"/>
                        <a:cs typeface="Corbel"/>
                        <a:sym typeface="Corbel"/>
                      </a:endParaRPr>
                    </a:p>
                  </a:txBody>
                  <a:tcPr marL="73025" marR="73025" marT="0" marB="0" anchor="b"/>
                </a:tc>
              </a:tr>
            </a:tbl>
          </a:graphicData>
        </a:graphic>
      </p:graphicFrame>
      <p:sp>
        <p:nvSpPr>
          <p:cNvPr id="250" name="Google Shape;250;p26"/>
          <p:cNvSpPr txBox="1"/>
          <p:nvPr/>
        </p:nvSpPr>
        <p:spPr>
          <a:xfrm>
            <a:off x="1017975" y="656105"/>
            <a:ext cx="10186771" cy="3853446"/>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b="1" dirty="0">
                <a:solidFill>
                  <a:schemeClr val="dk1"/>
                </a:solidFill>
                <a:latin typeface="Corbel"/>
                <a:ea typeface="Corbel"/>
                <a:cs typeface="Corbel"/>
                <a:sym typeface="Corbel"/>
              </a:rPr>
              <a:t>Goal: Generate more than 400,000 kWh of electricity per year with a payback period shorter than a decade.</a:t>
            </a:r>
            <a:endParaRPr sz="1600" b="1" dirty="0">
              <a:solidFill>
                <a:schemeClr val="dk1"/>
              </a:solidFill>
              <a:latin typeface="Corbel"/>
              <a:ea typeface="Corbel"/>
              <a:cs typeface="Corbel"/>
              <a:sym typeface="Corbel"/>
            </a:endParaRPr>
          </a:p>
          <a:p>
            <a:pPr marL="0" lvl="0" indent="0" algn="l" rtl="0">
              <a:lnSpc>
                <a:spcPct val="115000"/>
              </a:lnSpc>
              <a:spcBef>
                <a:spcPts val="1000"/>
              </a:spcBef>
              <a:spcAft>
                <a:spcPts val="0"/>
              </a:spcAft>
              <a:buNone/>
            </a:pPr>
            <a:r>
              <a:rPr lang="en-US" b="1" dirty="0">
                <a:solidFill>
                  <a:schemeClr val="dk1"/>
                </a:solidFill>
                <a:latin typeface="Corbel"/>
                <a:ea typeface="Corbel"/>
                <a:cs typeface="Corbel"/>
                <a:sym typeface="Corbel"/>
              </a:rPr>
              <a:t>Project Information</a:t>
            </a:r>
            <a:endParaRPr b="1" dirty="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US" dirty="0">
                <a:solidFill>
                  <a:schemeClr val="dk1"/>
                </a:solidFill>
                <a:latin typeface="Corbel"/>
                <a:ea typeface="Corbel"/>
                <a:cs typeface="Corbel"/>
                <a:sym typeface="Corbel"/>
              </a:rPr>
              <a:t>The project’s lifetime is set to be 25 years. Your town has contracted with a utility company to sell the generated electricity at a guaranteed price of 18 cents per kWh for the next 25 years. The cleaning and maintenance cost per solar panel is $2 per year for each solar panel. The rack for mounting the solar panels costs $20 per solar panel. The interest rate on the bank loan to purchase and install the solar panels,  racks, and supporting systems is fixed at 2.95% for 25 years. These parameters have been set in your school’s Energy3D model, available in the Virtual Solar Grid (vsg.concord.org).</a:t>
            </a:r>
            <a:endParaRPr dirty="0">
              <a:solidFill>
                <a:schemeClr val="dk1"/>
              </a:solidFill>
              <a:latin typeface="Corbel"/>
              <a:ea typeface="Corbel"/>
              <a:cs typeface="Corbel"/>
              <a:sym typeface="Corbel"/>
            </a:endParaRPr>
          </a:p>
          <a:p>
            <a:pPr marL="0" lvl="0" indent="0" algn="l" rtl="0">
              <a:lnSpc>
                <a:spcPct val="115000"/>
              </a:lnSpc>
              <a:spcBef>
                <a:spcPts val="1000"/>
              </a:spcBef>
              <a:spcAft>
                <a:spcPts val="0"/>
              </a:spcAft>
              <a:buNone/>
            </a:pPr>
            <a:r>
              <a:rPr lang="en-US" b="1" dirty="0">
                <a:solidFill>
                  <a:schemeClr val="dk1"/>
                </a:solidFill>
                <a:latin typeface="Corbel"/>
                <a:ea typeface="Corbel"/>
                <a:cs typeface="Corbel"/>
                <a:sym typeface="Corbel"/>
              </a:rPr>
              <a:t>Constraints</a:t>
            </a:r>
            <a:endParaRPr dirty="0">
              <a:solidFill>
                <a:schemeClr val="dk1"/>
              </a:solidFill>
              <a:latin typeface="Corbel"/>
              <a:ea typeface="Corbel"/>
              <a:cs typeface="Corbel"/>
              <a:sym typeface="Corbel"/>
            </a:endParaRPr>
          </a:p>
          <a:p>
            <a:pPr marL="457200" lvl="0" indent="-330200" algn="l" rtl="0">
              <a:lnSpc>
                <a:spcPct val="115000"/>
              </a:lnSpc>
              <a:spcBef>
                <a:spcPts val="0"/>
              </a:spcBef>
              <a:spcAft>
                <a:spcPts val="0"/>
              </a:spcAft>
              <a:buClr>
                <a:schemeClr val="dk1"/>
              </a:buClr>
              <a:buSzPts val="1600"/>
              <a:buFont typeface="Corbel"/>
              <a:buAutoNum type="arabicPeriod"/>
            </a:pPr>
            <a:r>
              <a:rPr lang="en-US" b="1" dirty="0">
                <a:solidFill>
                  <a:schemeClr val="dk1"/>
                </a:solidFill>
                <a:latin typeface="Corbel"/>
                <a:ea typeface="Corbel"/>
                <a:cs typeface="Corbel"/>
                <a:sym typeface="Corbel"/>
              </a:rPr>
              <a:t>Types of solar panel</a:t>
            </a:r>
            <a:r>
              <a:rPr lang="en-US" dirty="0">
                <a:solidFill>
                  <a:schemeClr val="dk1"/>
                </a:solidFill>
                <a:latin typeface="Corbel"/>
                <a:ea typeface="Corbel"/>
                <a:cs typeface="Corbel"/>
                <a:sym typeface="Corbel"/>
              </a:rPr>
              <a:t>: Your town has negotiated with three manufacturers, which offered three different types of solar panel as shown in the following table. You must select one and only one of them for your project. The prices listed in the table have factored in the insurance cost, the installation cost, and other costs.</a:t>
            </a:r>
            <a:endParaRPr dirty="0">
              <a:solidFill>
                <a:schemeClr val="dk1"/>
              </a:solidFill>
              <a:latin typeface="Corbel"/>
              <a:ea typeface="Corbel"/>
              <a:cs typeface="Corbel"/>
              <a:sym typeface="Corbel"/>
            </a:endParaRPr>
          </a:p>
          <a:p>
            <a:pPr marL="457200" lvl="0" indent="-330200" algn="l" rtl="0">
              <a:lnSpc>
                <a:spcPct val="115000"/>
              </a:lnSpc>
              <a:spcBef>
                <a:spcPts val="0"/>
              </a:spcBef>
              <a:spcAft>
                <a:spcPts val="0"/>
              </a:spcAft>
              <a:buClr>
                <a:schemeClr val="dk1"/>
              </a:buClr>
              <a:buSzPts val="1600"/>
              <a:buFont typeface="Corbel"/>
              <a:buAutoNum type="arabicPeriod"/>
            </a:pPr>
            <a:r>
              <a:rPr lang="en-US" b="1" dirty="0">
                <a:solidFill>
                  <a:schemeClr val="dk1"/>
                </a:solidFill>
                <a:latin typeface="Corbel"/>
                <a:ea typeface="Corbel"/>
                <a:cs typeface="Corbel"/>
                <a:sym typeface="Corbel"/>
              </a:rPr>
              <a:t>Budget limit</a:t>
            </a:r>
            <a:r>
              <a:rPr lang="en-US" dirty="0">
                <a:solidFill>
                  <a:schemeClr val="dk1"/>
                </a:solidFill>
                <a:latin typeface="Corbel"/>
                <a:ea typeface="Corbel"/>
                <a:cs typeface="Corbel"/>
                <a:sym typeface="Corbel"/>
              </a:rPr>
              <a:t>: The total upfront cost of the solar panels, racks, and supporting systems must not exceed $800,000.</a:t>
            </a:r>
            <a:endParaRPr dirty="0">
              <a:solidFill>
                <a:schemeClr val="dk1"/>
              </a:solidFill>
              <a:latin typeface="Corbel"/>
              <a:ea typeface="Corbel"/>
              <a:cs typeface="Corbel"/>
              <a:sym typeface="Corbel"/>
            </a:endParaRPr>
          </a:p>
          <a:p>
            <a:pPr marL="457200" lvl="0" indent="-330200" algn="l" rtl="0">
              <a:lnSpc>
                <a:spcPct val="115000"/>
              </a:lnSpc>
              <a:spcBef>
                <a:spcPts val="0"/>
              </a:spcBef>
              <a:spcAft>
                <a:spcPts val="0"/>
              </a:spcAft>
              <a:buClr>
                <a:schemeClr val="dk1"/>
              </a:buClr>
              <a:buSzPts val="1600"/>
              <a:buFont typeface="Corbel"/>
              <a:buAutoNum type="arabicPeriod"/>
            </a:pPr>
            <a:r>
              <a:rPr lang="en-US" b="1" dirty="0">
                <a:solidFill>
                  <a:schemeClr val="dk1"/>
                </a:solidFill>
                <a:latin typeface="Corbel"/>
                <a:ea typeface="Corbel"/>
                <a:cs typeface="Corbel"/>
                <a:sym typeface="Corbel"/>
              </a:rPr>
              <a:t>Installation location</a:t>
            </a:r>
            <a:r>
              <a:rPr lang="en-US" dirty="0">
                <a:solidFill>
                  <a:schemeClr val="dk1"/>
                </a:solidFill>
                <a:latin typeface="Corbel"/>
                <a:ea typeface="Corbel"/>
                <a:cs typeface="Corbel"/>
                <a:sym typeface="Corbel"/>
              </a:rPr>
              <a:t>: The solar panels must be installed on and within the roofs. Chimneys, vents, and heating and cooling equipment on the roofs must be left open and accessible.</a:t>
            </a:r>
            <a:endParaRPr dirty="0">
              <a:solidFill>
                <a:schemeClr val="dk1"/>
              </a:solidFill>
              <a:latin typeface="Corbel"/>
              <a:ea typeface="Corbel"/>
              <a:cs typeface="Corbel"/>
              <a:sym typeface="Corbel"/>
            </a:endParaRPr>
          </a:p>
        </p:txBody>
      </p:sp>
      <p:sp>
        <p:nvSpPr>
          <p:cNvPr id="251" name="Google Shape;251;p26"/>
          <p:cNvSpPr txBox="1"/>
          <p:nvPr/>
        </p:nvSpPr>
        <p:spPr>
          <a:xfrm>
            <a:off x="879657" y="0"/>
            <a:ext cx="4071485" cy="589200"/>
          </a:xfrm>
          <a:prstGeom prst="rect">
            <a:avLst/>
          </a:prstGeom>
          <a:noFill/>
          <a:ln>
            <a:noFill/>
          </a:ln>
        </p:spPr>
        <p:txBody>
          <a:bodyPr spcFirstLastPara="1" wrap="square" lIns="91425" tIns="91425" rIns="91425" bIns="91425" anchor="t" anchorCtr="0">
            <a:noAutofit/>
          </a:bodyPr>
          <a:lstStyle/>
          <a:p>
            <a:pPr marL="76200" lvl="0" algn="just" rtl="0">
              <a:lnSpc>
                <a:spcPct val="115000"/>
              </a:lnSpc>
              <a:spcBef>
                <a:spcPts val="0"/>
              </a:spcBef>
              <a:spcAft>
                <a:spcPts val="0"/>
              </a:spcAft>
              <a:buClr>
                <a:schemeClr val="dk1"/>
              </a:buClr>
              <a:buSzPts val="2400"/>
            </a:pPr>
            <a:r>
              <a:rPr lang="en-US" sz="2400" b="1" dirty="0" smtClean="0">
                <a:solidFill>
                  <a:schemeClr val="dk1"/>
                </a:solidFill>
                <a:latin typeface="Corbel" panose="020B0503020204020204" pitchFamily="34" charset="0"/>
                <a:ea typeface="Raleway"/>
                <a:cs typeface="Raleway"/>
                <a:sym typeface="Raleway"/>
              </a:rPr>
              <a:t>1. </a:t>
            </a:r>
            <a:r>
              <a:rPr lang="en-US" sz="2400" b="1" dirty="0" smtClean="0">
                <a:solidFill>
                  <a:schemeClr val="dk1"/>
                </a:solidFill>
                <a:latin typeface="Corbel" panose="020B0503020204020204" pitchFamily="34" charset="0"/>
                <a:ea typeface="Raleway"/>
                <a:cs typeface="Raleway"/>
                <a:sym typeface="Raleway"/>
              </a:rPr>
              <a:t>Design Specifications</a:t>
            </a:r>
            <a:endParaRPr sz="2400" b="1" dirty="0">
              <a:solidFill>
                <a:schemeClr val="dk1"/>
              </a:solidFill>
              <a:latin typeface="Corbel" panose="020B0503020204020204" pitchFamily="34" charset="0"/>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7"/>
          <p:cNvSpPr txBox="1">
            <a:spLocks noGrp="1"/>
          </p:cNvSpPr>
          <p:nvPr>
            <p:ph type="sldNum" idx="12"/>
          </p:nvPr>
        </p:nvSpPr>
        <p:spPr>
          <a:xfrm>
            <a:off x="11338559" y="6338508"/>
            <a:ext cx="451703"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sz="1800" b="1" dirty="0">
                <a:solidFill>
                  <a:schemeClr val="tx1"/>
                </a:solidFill>
                <a:latin typeface="Corbel" panose="020B0503020204020204" pitchFamily="34" charset="0"/>
                <a:ea typeface="Raleway"/>
                <a:cs typeface="Raleway"/>
                <a:sym typeface="Raleway"/>
              </a:rPr>
              <a:t>3</a:t>
            </a:r>
            <a:endParaRPr sz="1800" b="1" dirty="0">
              <a:solidFill>
                <a:schemeClr val="tx1"/>
              </a:solidFill>
              <a:latin typeface="Corbel" panose="020B0503020204020204" pitchFamily="34" charset="0"/>
              <a:ea typeface="Raleway"/>
              <a:cs typeface="Raleway"/>
              <a:sym typeface="Raleway"/>
            </a:endParaRPr>
          </a:p>
        </p:txBody>
      </p:sp>
      <p:sp>
        <p:nvSpPr>
          <p:cNvPr id="258" name="Google Shape;258;p27"/>
          <p:cNvSpPr txBox="1"/>
          <p:nvPr/>
        </p:nvSpPr>
        <p:spPr>
          <a:xfrm>
            <a:off x="1025235" y="774458"/>
            <a:ext cx="10195800" cy="27627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dk1"/>
                </a:solidFill>
                <a:latin typeface="Corbel"/>
                <a:ea typeface="Corbel"/>
                <a:cs typeface="Corbel"/>
                <a:sym typeface="Corbel"/>
              </a:rPr>
              <a:t>During this engineering design activity, you should try changing the following variables to optimize the return on investment (ROI) so that you can achieve the shortest payback period:</a:t>
            </a:r>
            <a:endParaRPr dirty="0">
              <a:solidFill>
                <a:schemeClr val="dk1"/>
              </a:solidFill>
              <a:latin typeface="Corbel"/>
              <a:ea typeface="Corbel"/>
              <a:cs typeface="Corbel"/>
              <a:sym typeface="Corbel"/>
            </a:endParaRPr>
          </a:p>
          <a:p>
            <a:pPr marL="0" lvl="0" indent="0" algn="l" rtl="0">
              <a:spcBef>
                <a:spcPts val="0"/>
              </a:spcBef>
              <a:spcAft>
                <a:spcPts val="0"/>
              </a:spcAft>
              <a:buNone/>
            </a:pPr>
            <a:endParaRPr dirty="0">
              <a:solidFill>
                <a:schemeClr val="dk1"/>
              </a:solidFill>
              <a:latin typeface="Corbel"/>
              <a:ea typeface="Corbel"/>
              <a:cs typeface="Corbel"/>
              <a:sym typeface="Corbel"/>
            </a:endParaRPr>
          </a:p>
          <a:p>
            <a:pPr marL="342900" lvl="0" indent="-273050" algn="l" rtl="0">
              <a:spcBef>
                <a:spcPts val="0"/>
              </a:spcBef>
              <a:spcAft>
                <a:spcPts val="0"/>
              </a:spcAft>
              <a:buClr>
                <a:schemeClr val="dk1"/>
              </a:buClr>
              <a:buSzPts val="1600"/>
              <a:buChar char="●"/>
            </a:pPr>
            <a:r>
              <a:rPr lang="en-US" b="1" dirty="0">
                <a:solidFill>
                  <a:schemeClr val="dk1"/>
                </a:solidFill>
                <a:latin typeface="Corbel"/>
                <a:ea typeface="Corbel"/>
                <a:cs typeface="Corbel"/>
                <a:sym typeface="Corbel"/>
              </a:rPr>
              <a:t>The type of solar panel</a:t>
            </a:r>
            <a:r>
              <a:rPr lang="en-US" dirty="0">
                <a:solidFill>
                  <a:schemeClr val="dk1"/>
                </a:solidFill>
                <a:latin typeface="Corbel"/>
                <a:ea typeface="Corbel"/>
                <a:cs typeface="Corbel"/>
                <a:sym typeface="Corbel"/>
              </a:rPr>
              <a:t>. Different solar panels have different efficiencies, dimensions, and costs. A panel with a higher efficiency will generate more electricity. A larger panel will take up more space. A more expensive panel will result in a longer payback period, but it may retain a higher value beyond the project lifetime.</a:t>
            </a:r>
            <a:endParaRPr dirty="0">
              <a:solidFill>
                <a:schemeClr val="dk1"/>
              </a:solidFill>
              <a:latin typeface="Corbel"/>
              <a:ea typeface="Corbel"/>
              <a:cs typeface="Corbel"/>
              <a:sym typeface="Corbel"/>
            </a:endParaRPr>
          </a:p>
          <a:p>
            <a:pPr marL="342900" lvl="0" indent="-273050" algn="l" rtl="0">
              <a:spcBef>
                <a:spcPts val="0"/>
              </a:spcBef>
              <a:spcAft>
                <a:spcPts val="0"/>
              </a:spcAft>
              <a:buClr>
                <a:schemeClr val="dk1"/>
              </a:buClr>
              <a:buSzPts val="1600"/>
              <a:buChar char="●"/>
            </a:pPr>
            <a:r>
              <a:rPr lang="en-US" b="1" dirty="0">
                <a:solidFill>
                  <a:schemeClr val="dk1"/>
                </a:solidFill>
                <a:latin typeface="Corbel"/>
                <a:ea typeface="Corbel"/>
                <a:cs typeface="Corbel"/>
                <a:sym typeface="Corbel"/>
              </a:rPr>
              <a:t>The location of solar panels</a:t>
            </a:r>
            <a:r>
              <a:rPr lang="en-US" dirty="0">
                <a:solidFill>
                  <a:schemeClr val="dk1"/>
                </a:solidFill>
                <a:latin typeface="Corbel"/>
                <a:ea typeface="Corbel"/>
                <a:cs typeface="Corbel"/>
                <a:sym typeface="Corbel"/>
              </a:rPr>
              <a:t>. The solar panels should be away from the tall structures on the roof as they may cast shadow on the panels that are too close to them, reducing their output at certain time of the day.</a:t>
            </a:r>
            <a:endParaRPr dirty="0">
              <a:solidFill>
                <a:schemeClr val="dk1"/>
              </a:solidFill>
              <a:latin typeface="Corbel"/>
              <a:ea typeface="Corbel"/>
              <a:cs typeface="Corbel"/>
              <a:sym typeface="Corbel"/>
            </a:endParaRPr>
          </a:p>
          <a:p>
            <a:pPr marL="342900" lvl="0" indent="-273050" algn="l" rtl="0">
              <a:spcBef>
                <a:spcPts val="0"/>
              </a:spcBef>
              <a:spcAft>
                <a:spcPts val="0"/>
              </a:spcAft>
              <a:buClr>
                <a:schemeClr val="dk1"/>
              </a:buClr>
              <a:buSzPts val="1600"/>
              <a:buFont typeface="Corbel"/>
              <a:buChar char="●"/>
            </a:pPr>
            <a:r>
              <a:rPr lang="en-US" b="1" dirty="0">
                <a:solidFill>
                  <a:schemeClr val="dk1"/>
                </a:solidFill>
                <a:latin typeface="Corbel"/>
                <a:ea typeface="Corbel"/>
                <a:cs typeface="Corbel"/>
                <a:sym typeface="Corbel"/>
              </a:rPr>
              <a:t>The orientation of solar panel arrays</a:t>
            </a:r>
            <a:r>
              <a:rPr lang="en-US" dirty="0">
                <a:solidFill>
                  <a:schemeClr val="dk1"/>
                </a:solidFill>
                <a:latin typeface="Corbel"/>
                <a:ea typeface="Corbel"/>
                <a:cs typeface="Corbel"/>
                <a:sym typeface="Corbel"/>
              </a:rPr>
              <a:t>. An optimal orientation will allow the solar panel to face the Sun and receive more energy during the day. The orientation includes the azimuth and tilt angle of the solar panel.</a:t>
            </a:r>
            <a:endParaRPr dirty="0">
              <a:solidFill>
                <a:schemeClr val="dk1"/>
              </a:solidFill>
              <a:latin typeface="Corbel"/>
              <a:ea typeface="Corbel"/>
              <a:cs typeface="Corbel"/>
              <a:sym typeface="Corbel"/>
            </a:endParaRPr>
          </a:p>
          <a:p>
            <a:pPr marL="342900" lvl="0" indent="-273050" algn="l" rtl="0">
              <a:spcBef>
                <a:spcPts val="0"/>
              </a:spcBef>
              <a:spcAft>
                <a:spcPts val="0"/>
              </a:spcAft>
              <a:buClr>
                <a:schemeClr val="dk1"/>
              </a:buClr>
              <a:buSzPts val="1600"/>
              <a:buChar char="●"/>
            </a:pPr>
            <a:r>
              <a:rPr lang="en-US" b="1" dirty="0">
                <a:solidFill>
                  <a:schemeClr val="dk1"/>
                </a:solidFill>
                <a:latin typeface="Corbel"/>
                <a:ea typeface="Corbel"/>
                <a:cs typeface="Corbel"/>
                <a:sym typeface="Corbel"/>
              </a:rPr>
              <a:t>The distance between adjacent rows</a:t>
            </a:r>
            <a:r>
              <a:rPr lang="en-US" dirty="0">
                <a:solidFill>
                  <a:schemeClr val="dk1"/>
                </a:solidFill>
                <a:latin typeface="Corbel"/>
                <a:ea typeface="Corbel"/>
                <a:cs typeface="Corbel"/>
                <a:sym typeface="Corbel"/>
              </a:rPr>
              <a:t>. The distance between adjacent rows of tilted solar panels will affect their output because a row may cast more shadow on its neighbor when they get closer</a:t>
            </a:r>
            <a:r>
              <a:rPr lang="en-US" dirty="0" smtClean="0">
                <a:solidFill>
                  <a:schemeClr val="dk1"/>
                </a:solidFill>
                <a:latin typeface="Corbel"/>
                <a:ea typeface="Corbel"/>
                <a:cs typeface="Corbel"/>
                <a:sym typeface="Corbel"/>
              </a:rPr>
              <a:t>.</a:t>
            </a:r>
            <a:endParaRPr dirty="0">
              <a:latin typeface="Corbel"/>
              <a:ea typeface="Corbel"/>
              <a:cs typeface="Corbel"/>
              <a:sym typeface="Corbel"/>
            </a:endParaRPr>
          </a:p>
        </p:txBody>
      </p:sp>
      <p:sp>
        <p:nvSpPr>
          <p:cNvPr id="259" name="Google Shape;259;p27"/>
          <p:cNvSpPr txBox="1"/>
          <p:nvPr/>
        </p:nvSpPr>
        <p:spPr>
          <a:xfrm>
            <a:off x="1025235" y="133665"/>
            <a:ext cx="2951159" cy="589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2400" b="1" dirty="0">
                <a:solidFill>
                  <a:schemeClr val="dk1"/>
                </a:solidFill>
                <a:latin typeface="Corbel" panose="020B0503020204020204" pitchFamily="34" charset="0"/>
                <a:ea typeface="Raleway"/>
                <a:cs typeface="Raleway"/>
                <a:sym typeface="Raleway"/>
              </a:rPr>
              <a:t>2</a:t>
            </a:r>
            <a:r>
              <a:rPr lang="en-US" sz="2400" b="1" dirty="0" smtClean="0">
                <a:solidFill>
                  <a:schemeClr val="dk1"/>
                </a:solidFill>
                <a:latin typeface="Corbel" panose="020B0503020204020204" pitchFamily="34" charset="0"/>
                <a:ea typeface="Raleway"/>
                <a:cs typeface="Raleway"/>
                <a:sym typeface="Raleway"/>
              </a:rPr>
              <a:t>.  </a:t>
            </a:r>
            <a:r>
              <a:rPr lang="en-US" sz="2400" b="1" dirty="0">
                <a:solidFill>
                  <a:schemeClr val="dk1"/>
                </a:solidFill>
                <a:latin typeface="Corbel" panose="020B0503020204020204" pitchFamily="34" charset="0"/>
                <a:ea typeface="Raleway"/>
                <a:cs typeface="Raleway"/>
                <a:sym typeface="Raleway"/>
              </a:rPr>
              <a:t>Design </a:t>
            </a:r>
            <a:r>
              <a:rPr lang="en-US" sz="2400" b="1" dirty="0" smtClean="0">
                <a:solidFill>
                  <a:schemeClr val="dk1"/>
                </a:solidFill>
                <a:latin typeface="Corbel" panose="020B0503020204020204" pitchFamily="34" charset="0"/>
                <a:ea typeface="Raleway"/>
                <a:cs typeface="Raleway"/>
                <a:sym typeface="Raleway"/>
              </a:rPr>
              <a:t>Variables</a:t>
            </a:r>
            <a:endParaRPr sz="2400" b="1" dirty="0">
              <a:solidFill>
                <a:schemeClr val="dk1"/>
              </a:solidFill>
              <a:latin typeface="Corbel" panose="020B0503020204020204" pitchFamily="34" charset="0"/>
              <a:ea typeface="Raleway"/>
              <a:cs typeface="Raleway"/>
              <a:sym typeface="Raleway"/>
            </a:endParaRPr>
          </a:p>
        </p:txBody>
      </p:sp>
      <p:sp>
        <p:nvSpPr>
          <p:cNvPr id="261" name="Google Shape;261;p27"/>
          <p:cNvSpPr txBox="1"/>
          <p:nvPr/>
        </p:nvSpPr>
        <p:spPr>
          <a:xfrm>
            <a:off x="7373902" y="3892365"/>
            <a:ext cx="3667477" cy="16400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latin typeface="Corbel"/>
                <a:ea typeface="Corbel"/>
                <a:cs typeface="Corbel"/>
                <a:sym typeface="Corbel"/>
              </a:rPr>
              <a:t>Tips:</a:t>
            </a:r>
            <a:r>
              <a:rPr lang="en-US" sz="1200" dirty="0">
                <a:solidFill>
                  <a:schemeClr val="dk1"/>
                </a:solidFill>
                <a:latin typeface="Corbel"/>
                <a:ea typeface="Corbel"/>
                <a:cs typeface="Corbel"/>
                <a:sym typeface="Corbel"/>
              </a:rPr>
              <a:t> To speed up the analysis (which may be slow if you have lots of solar panels), you can start with a short row of solar panels while searching for optimal orientations and a few short rows while experimenting with the inter-row spacing. After you get a sense about what settings may be optimal and what output may be reachable from a small array, you can then use the insights to create a full-scale field. </a:t>
            </a:r>
            <a:endParaRPr sz="1200" dirty="0">
              <a:latin typeface="Corbel"/>
              <a:ea typeface="Corbel"/>
              <a:cs typeface="Corbel"/>
              <a:sym typeface="Corbel"/>
            </a:endParaRPr>
          </a:p>
        </p:txBody>
      </p:sp>
      <p:pic>
        <p:nvPicPr>
          <p:cNvPr id="2" name="Picture 1"/>
          <p:cNvPicPr>
            <a:picLocks noChangeAspect="1"/>
          </p:cNvPicPr>
          <p:nvPr/>
        </p:nvPicPr>
        <p:blipFill rotWithShape="1">
          <a:blip r:embed="rId3"/>
          <a:srcRect l="12152" t="14425" r="23655" b="6296"/>
          <a:stretch/>
        </p:blipFill>
        <p:spPr>
          <a:xfrm>
            <a:off x="1516565" y="3786953"/>
            <a:ext cx="3666522" cy="2702207"/>
          </a:xfrm>
          <a:prstGeom prst="rect">
            <a:avLst/>
          </a:prstGeom>
        </p:spPr>
      </p:pic>
      <p:sp>
        <p:nvSpPr>
          <p:cNvPr id="3" name="TextBox 2"/>
          <p:cNvSpPr txBox="1"/>
          <p:nvPr/>
        </p:nvSpPr>
        <p:spPr>
          <a:xfrm>
            <a:off x="3505943" y="5820937"/>
            <a:ext cx="526339" cy="830997"/>
          </a:xfrm>
          <a:prstGeom prst="rect">
            <a:avLst/>
          </a:prstGeom>
          <a:noFill/>
        </p:spPr>
        <p:txBody>
          <a:bodyPr wrap="square" rtlCol="0">
            <a:spAutoFit/>
          </a:bodyPr>
          <a:lstStyle/>
          <a:p>
            <a:r>
              <a:rPr lang="en-US" sz="4800" dirty="0" smtClean="0">
                <a:solidFill>
                  <a:srgbClr val="FF0000"/>
                </a:solidFill>
              </a:rPr>
              <a:t>×</a:t>
            </a:r>
            <a:endParaRPr lang="en-US" sz="4800" dirty="0">
              <a:solidFill>
                <a:srgbClr val="FF0000"/>
              </a:solidFill>
            </a:endParaRPr>
          </a:p>
        </p:txBody>
      </p:sp>
      <p:sp>
        <p:nvSpPr>
          <p:cNvPr id="9" name="TextBox 8"/>
          <p:cNvSpPr txBox="1"/>
          <p:nvPr/>
        </p:nvSpPr>
        <p:spPr>
          <a:xfrm>
            <a:off x="4563822" y="5331027"/>
            <a:ext cx="526339" cy="646331"/>
          </a:xfrm>
          <a:prstGeom prst="rect">
            <a:avLst/>
          </a:prstGeom>
          <a:noFill/>
        </p:spPr>
        <p:txBody>
          <a:bodyPr wrap="square" rtlCol="0">
            <a:spAutoFit/>
          </a:bodyPr>
          <a:lstStyle/>
          <a:p>
            <a:r>
              <a:rPr lang="en-US" sz="3600" dirty="0" smtClean="0">
                <a:solidFill>
                  <a:schemeClr val="tx1"/>
                </a:solidFill>
              </a:rPr>
              <a:t>✔</a:t>
            </a:r>
            <a:endParaRPr lang="en-US" sz="36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txBox="1">
            <a:spLocks noGrp="1"/>
          </p:cNvSpPr>
          <p:nvPr>
            <p:ph type="sldNum" idx="12"/>
          </p:nvPr>
        </p:nvSpPr>
        <p:spPr>
          <a:xfrm>
            <a:off x="11543742" y="6338575"/>
            <a:ext cx="343458"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sz="1800" b="1" dirty="0">
                <a:solidFill>
                  <a:schemeClr val="tx1"/>
                </a:solidFill>
                <a:latin typeface="Corbel" panose="020B0503020204020204" pitchFamily="34" charset="0"/>
                <a:ea typeface="Raleway"/>
                <a:cs typeface="Raleway"/>
                <a:sym typeface="Raleway"/>
              </a:rPr>
              <a:t>4</a:t>
            </a:r>
            <a:endParaRPr sz="1800" b="1" dirty="0">
              <a:solidFill>
                <a:schemeClr val="tx1"/>
              </a:solidFill>
              <a:latin typeface="Corbel" panose="020B0503020204020204" pitchFamily="34" charset="0"/>
              <a:ea typeface="Raleway"/>
              <a:cs typeface="Raleway"/>
              <a:sym typeface="Raleway"/>
            </a:endParaRPr>
          </a:p>
        </p:txBody>
      </p:sp>
      <p:sp>
        <p:nvSpPr>
          <p:cNvPr id="268" name="Google Shape;268;p28"/>
          <p:cNvSpPr txBox="1"/>
          <p:nvPr/>
        </p:nvSpPr>
        <p:spPr>
          <a:xfrm>
            <a:off x="742125" y="179100"/>
            <a:ext cx="2206257" cy="589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2400" b="1" dirty="0">
                <a:solidFill>
                  <a:schemeClr val="dk1"/>
                </a:solidFill>
                <a:latin typeface="Corbel" panose="020B0503020204020204" pitchFamily="34" charset="0"/>
                <a:ea typeface="Raleway"/>
                <a:cs typeface="Raleway"/>
                <a:sym typeface="Raleway"/>
              </a:rPr>
              <a:t>3</a:t>
            </a:r>
            <a:r>
              <a:rPr lang="en-US" sz="2400" b="1" dirty="0" smtClean="0">
                <a:solidFill>
                  <a:schemeClr val="dk1"/>
                </a:solidFill>
                <a:latin typeface="Corbel" panose="020B0503020204020204" pitchFamily="34" charset="0"/>
                <a:ea typeface="Raleway"/>
                <a:cs typeface="Raleway"/>
                <a:sym typeface="Raleway"/>
              </a:rPr>
              <a:t>. </a:t>
            </a:r>
            <a:r>
              <a:rPr lang="en-US" sz="2400" b="1" dirty="0">
                <a:solidFill>
                  <a:schemeClr val="dk1"/>
                </a:solidFill>
                <a:latin typeface="Corbel" panose="020B0503020204020204" pitchFamily="34" charset="0"/>
                <a:ea typeface="Raleway"/>
                <a:cs typeface="Raleway"/>
                <a:sym typeface="Raleway"/>
              </a:rPr>
              <a:t>Instruction</a:t>
            </a:r>
            <a:endParaRPr sz="2400" b="1" dirty="0">
              <a:solidFill>
                <a:schemeClr val="dk1"/>
              </a:solidFill>
              <a:latin typeface="Corbel" panose="020B0503020204020204" pitchFamily="34" charset="0"/>
              <a:ea typeface="Raleway"/>
              <a:cs typeface="Raleway"/>
              <a:sym typeface="Raleway"/>
            </a:endParaRPr>
          </a:p>
        </p:txBody>
      </p:sp>
      <p:sp>
        <p:nvSpPr>
          <p:cNvPr id="269" name="Google Shape;269;p28"/>
          <p:cNvSpPr txBox="1"/>
          <p:nvPr/>
        </p:nvSpPr>
        <p:spPr>
          <a:xfrm>
            <a:off x="697520" y="768300"/>
            <a:ext cx="7288500" cy="455263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b="1" dirty="0">
                <a:latin typeface="Corbel" panose="020B0503020204020204" pitchFamily="34" charset="0"/>
                <a:ea typeface="Raleway"/>
                <a:cs typeface="Raleway"/>
                <a:sym typeface="Raleway"/>
              </a:rPr>
              <a:t>A. Download the Energy3D model of your school building </a:t>
            </a:r>
            <a:endParaRPr b="1" dirty="0">
              <a:latin typeface="Corbel" panose="020B0503020204020204" pitchFamily="34" charset="0"/>
              <a:ea typeface="Raleway"/>
              <a:cs typeface="Raleway"/>
              <a:sym typeface="Raleway"/>
            </a:endParaRPr>
          </a:p>
          <a:p>
            <a:pPr marL="457200" lvl="0" indent="-330200" algn="l" rtl="0">
              <a:lnSpc>
                <a:spcPct val="100000"/>
              </a:lnSpc>
              <a:spcBef>
                <a:spcPts val="0"/>
              </a:spcBef>
              <a:spcAft>
                <a:spcPts val="0"/>
              </a:spcAft>
              <a:buSzPts val="1600"/>
              <a:buFont typeface="Raleway"/>
              <a:buAutoNum type="arabicPeriod"/>
            </a:pPr>
            <a:r>
              <a:rPr lang="en-US" dirty="0">
                <a:latin typeface="Corbel" panose="020B0503020204020204" pitchFamily="34" charset="0"/>
                <a:ea typeface="Raleway"/>
                <a:cs typeface="Raleway"/>
                <a:sym typeface="Raleway"/>
              </a:rPr>
              <a:t>Open the Virtual Solar Grid (vsg.concord.org) in a browser. </a:t>
            </a:r>
            <a:endParaRPr dirty="0">
              <a:latin typeface="Corbel" panose="020B0503020204020204" pitchFamily="34" charset="0"/>
              <a:ea typeface="Raleway"/>
              <a:cs typeface="Raleway"/>
              <a:sym typeface="Raleway"/>
            </a:endParaRPr>
          </a:p>
          <a:p>
            <a:pPr marL="457200" lvl="0" indent="-330200" algn="l" rtl="0">
              <a:lnSpc>
                <a:spcPct val="100000"/>
              </a:lnSpc>
              <a:spcBef>
                <a:spcPts val="0"/>
              </a:spcBef>
              <a:spcAft>
                <a:spcPts val="0"/>
              </a:spcAft>
              <a:buSzPts val="1600"/>
              <a:buFont typeface="Raleway"/>
              <a:buAutoNum type="arabicPeriod"/>
            </a:pPr>
            <a:r>
              <a:rPr lang="en-US" dirty="0">
                <a:latin typeface="Corbel" panose="020B0503020204020204" pitchFamily="34" charset="0"/>
                <a:ea typeface="Raleway"/>
                <a:cs typeface="Raleway"/>
                <a:sym typeface="Raleway"/>
              </a:rPr>
              <a:t>Type “Stoughton High School, MA” in the search field.</a:t>
            </a:r>
            <a:endParaRPr dirty="0">
              <a:latin typeface="Corbel" panose="020B0503020204020204" pitchFamily="34" charset="0"/>
              <a:ea typeface="Raleway"/>
              <a:cs typeface="Raleway"/>
              <a:sym typeface="Raleway"/>
            </a:endParaRPr>
          </a:p>
          <a:p>
            <a:pPr marL="457200" lvl="0" indent="-330200" algn="l" rtl="0">
              <a:lnSpc>
                <a:spcPct val="100000"/>
              </a:lnSpc>
              <a:spcBef>
                <a:spcPts val="0"/>
              </a:spcBef>
              <a:spcAft>
                <a:spcPts val="0"/>
              </a:spcAft>
              <a:buSzPts val="1600"/>
              <a:buFont typeface="Raleway"/>
              <a:buAutoNum type="arabicPeriod" startAt="2"/>
            </a:pPr>
            <a:r>
              <a:rPr lang="en-US" dirty="0">
                <a:latin typeface="Corbel" panose="020B0503020204020204" pitchFamily="34" charset="0"/>
                <a:ea typeface="Raleway"/>
                <a:cs typeface="Raleway"/>
                <a:sym typeface="Raleway"/>
              </a:rPr>
              <a:t>Click on the marker.</a:t>
            </a:r>
            <a:endParaRPr dirty="0">
              <a:latin typeface="Corbel" panose="020B0503020204020204" pitchFamily="34" charset="0"/>
              <a:ea typeface="Raleway"/>
              <a:cs typeface="Raleway"/>
              <a:sym typeface="Raleway"/>
            </a:endParaRPr>
          </a:p>
          <a:p>
            <a:pPr marL="457200" lvl="0" indent="-330200" algn="l" rtl="0">
              <a:lnSpc>
                <a:spcPct val="100000"/>
              </a:lnSpc>
              <a:spcBef>
                <a:spcPts val="0"/>
              </a:spcBef>
              <a:spcAft>
                <a:spcPts val="0"/>
              </a:spcAft>
              <a:buSzPts val="1600"/>
              <a:buFont typeface="Raleway"/>
              <a:buAutoNum type="arabicPeriod" startAt="2"/>
            </a:pPr>
            <a:r>
              <a:rPr lang="en-US" dirty="0">
                <a:latin typeface="Corbel" panose="020B0503020204020204" pitchFamily="34" charset="0"/>
                <a:ea typeface="Raleway"/>
                <a:cs typeface="Raleway"/>
                <a:sym typeface="Raleway"/>
              </a:rPr>
              <a:t>Click the “Download Energy3D model” link in the popup window.</a:t>
            </a:r>
            <a:endParaRPr dirty="0">
              <a:latin typeface="Corbel" panose="020B0503020204020204" pitchFamily="34" charset="0"/>
              <a:ea typeface="Raleway"/>
              <a:cs typeface="Raleway"/>
              <a:sym typeface="Raleway"/>
            </a:endParaRPr>
          </a:p>
          <a:p>
            <a:pPr marL="457200" lvl="0" indent="-330200" algn="l" rtl="0">
              <a:lnSpc>
                <a:spcPct val="100000"/>
              </a:lnSpc>
              <a:spcBef>
                <a:spcPts val="0"/>
              </a:spcBef>
              <a:spcAft>
                <a:spcPts val="0"/>
              </a:spcAft>
              <a:buSzPts val="1600"/>
              <a:buFont typeface="Raleway"/>
              <a:buAutoNum type="arabicPeriod" startAt="2"/>
            </a:pPr>
            <a:r>
              <a:rPr lang="en-US" dirty="0">
                <a:latin typeface="Corbel" panose="020B0503020204020204" pitchFamily="34" charset="0"/>
                <a:ea typeface="Raleway"/>
                <a:cs typeface="Raleway"/>
                <a:sym typeface="Raleway"/>
              </a:rPr>
              <a:t>Once downloaded, </a:t>
            </a:r>
            <a:r>
              <a:rPr lang="en-US" b="1" dirty="0">
                <a:latin typeface="Corbel" panose="020B0503020204020204" pitchFamily="34" charset="0"/>
                <a:ea typeface="Raleway"/>
                <a:cs typeface="Raleway"/>
                <a:sym typeface="Raleway"/>
              </a:rPr>
              <a:t>go to the computer’s Downloads folder and move the file to your working folder</a:t>
            </a:r>
            <a:r>
              <a:rPr lang="en-US" dirty="0">
                <a:latin typeface="Corbel" panose="020B0503020204020204" pitchFamily="34" charset="0"/>
                <a:ea typeface="Raleway"/>
                <a:cs typeface="Raleway"/>
                <a:sym typeface="Raleway"/>
              </a:rPr>
              <a:t>. </a:t>
            </a:r>
            <a:endParaRPr dirty="0">
              <a:latin typeface="Corbel" panose="020B0503020204020204" pitchFamily="34" charset="0"/>
              <a:ea typeface="Raleway"/>
              <a:cs typeface="Raleway"/>
              <a:sym typeface="Raleway"/>
            </a:endParaRPr>
          </a:p>
          <a:p>
            <a:pPr marL="457200" lvl="0" indent="-330200" algn="l" rtl="0">
              <a:lnSpc>
                <a:spcPct val="100000"/>
              </a:lnSpc>
              <a:spcBef>
                <a:spcPts val="0"/>
              </a:spcBef>
              <a:spcAft>
                <a:spcPts val="0"/>
              </a:spcAft>
              <a:buSzPts val="1600"/>
              <a:buFont typeface="Raleway"/>
              <a:buAutoNum type="arabicPeriod" startAt="2"/>
            </a:pPr>
            <a:r>
              <a:rPr lang="en-US" dirty="0">
                <a:latin typeface="Corbel" panose="020B0503020204020204" pitchFamily="34" charset="0"/>
                <a:ea typeface="Raleway"/>
                <a:cs typeface="Raleway"/>
                <a:sym typeface="Raleway"/>
              </a:rPr>
              <a:t>Open the downloaded file from within Energy3D using </a:t>
            </a:r>
            <a:r>
              <a:rPr lang="en-US" i="1" dirty="0">
                <a:latin typeface="Corbel" panose="020B0503020204020204" pitchFamily="34" charset="0"/>
                <a:ea typeface="Raleway"/>
                <a:cs typeface="Raleway"/>
                <a:sym typeface="Raleway"/>
              </a:rPr>
              <a:t>File &gt; Open</a:t>
            </a:r>
            <a:r>
              <a:rPr lang="en-US" dirty="0">
                <a:latin typeface="Corbel" panose="020B0503020204020204" pitchFamily="34" charset="0"/>
                <a:ea typeface="Raleway"/>
                <a:cs typeface="Raleway"/>
                <a:sym typeface="Raleway"/>
              </a:rPr>
              <a:t>....</a:t>
            </a:r>
            <a:endParaRPr dirty="0">
              <a:latin typeface="Corbel" panose="020B0503020204020204" pitchFamily="34" charset="0"/>
              <a:ea typeface="Raleway"/>
              <a:cs typeface="Raleway"/>
              <a:sym typeface="Raleway"/>
            </a:endParaRPr>
          </a:p>
          <a:p>
            <a:pPr marL="0" lvl="0" indent="0" algn="l" rtl="0">
              <a:lnSpc>
                <a:spcPct val="100000"/>
              </a:lnSpc>
              <a:spcBef>
                <a:spcPts val="1000"/>
              </a:spcBef>
              <a:spcAft>
                <a:spcPts val="0"/>
              </a:spcAft>
              <a:buNone/>
            </a:pPr>
            <a:r>
              <a:rPr lang="en-US" b="1" dirty="0">
                <a:latin typeface="Corbel" panose="020B0503020204020204" pitchFamily="34" charset="0"/>
                <a:ea typeface="Raleway"/>
                <a:cs typeface="Raleway"/>
                <a:sym typeface="Raleway"/>
              </a:rPr>
              <a:t>B. Add solar panels</a:t>
            </a:r>
            <a:endParaRPr b="1" dirty="0">
              <a:latin typeface="Corbel" panose="020B0503020204020204" pitchFamily="34" charset="0"/>
              <a:ea typeface="Raleway"/>
              <a:cs typeface="Raleway"/>
              <a:sym typeface="Raleway"/>
            </a:endParaRPr>
          </a:p>
          <a:p>
            <a:pPr marL="457200" lvl="0" indent="-330200" algn="l" rtl="0">
              <a:lnSpc>
                <a:spcPct val="100000"/>
              </a:lnSpc>
              <a:spcBef>
                <a:spcPts val="0"/>
              </a:spcBef>
              <a:spcAft>
                <a:spcPts val="0"/>
              </a:spcAft>
              <a:buSzPts val="1600"/>
              <a:buFont typeface="Raleway"/>
              <a:buAutoNum type="arabicPeriod"/>
            </a:pPr>
            <a:r>
              <a:rPr lang="en-US" dirty="0">
                <a:latin typeface="Corbel" panose="020B0503020204020204" pitchFamily="34" charset="0"/>
                <a:ea typeface="Raleway"/>
                <a:cs typeface="Raleway"/>
                <a:sym typeface="Raleway"/>
              </a:rPr>
              <a:t>Click the button          on the toolbar.</a:t>
            </a:r>
            <a:endParaRPr dirty="0">
              <a:latin typeface="Corbel" panose="020B0503020204020204" pitchFamily="34" charset="0"/>
              <a:ea typeface="Raleway"/>
              <a:cs typeface="Raleway"/>
              <a:sym typeface="Raleway"/>
            </a:endParaRPr>
          </a:p>
          <a:p>
            <a:pPr marL="457200" lvl="0" indent="-330200" algn="l" rtl="0">
              <a:lnSpc>
                <a:spcPct val="100000"/>
              </a:lnSpc>
              <a:spcBef>
                <a:spcPts val="0"/>
              </a:spcBef>
              <a:spcAft>
                <a:spcPts val="0"/>
              </a:spcAft>
              <a:buSzPts val="1600"/>
              <a:buFont typeface="Raleway"/>
              <a:buAutoNum type="arabicPeriod"/>
            </a:pPr>
            <a:r>
              <a:rPr lang="en-US" dirty="0">
                <a:latin typeface="Corbel" panose="020B0503020204020204" pitchFamily="34" charset="0"/>
                <a:ea typeface="Raleway"/>
                <a:cs typeface="Raleway"/>
                <a:sym typeface="Raleway"/>
              </a:rPr>
              <a:t>Move the mouse over to the roof and click on it. This adds a small array of solar panels. </a:t>
            </a:r>
            <a:endParaRPr dirty="0">
              <a:latin typeface="Corbel" panose="020B0503020204020204" pitchFamily="34" charset="0"/>
              <a:ea typeface="Raleway"/>
              <a:cs typeface="Raleway"/>
              <a:sym typeface="Raleway"/>
            </a:endParaRPr>
          </a:p>
          <a:p>
            <a:pPr marL="457200" lvl="0" indent="-330200" algn="l" rtl="0">
              <a:lnSpc>
                <a:spcPct val="100000"/>
              </a:lnSpc>
              <a:spcBef>
                <a:spcPts val="0"/>
              </a:spcBef>
              <a:spcAft>
                <a:spcPts val="0"/>
              </a:spcAft>
              <a:buSzPts val="1600"/>
              <a:buFont typeface="Raleway"/>
              <a:buAutoNum type="arabicPeriod"/>
            </a:pPr>
            <a:r>
              <a:rPr lang="en-US" dirty="0">
                <a:latin typeface="Corbel" panose="020B0503020204020204" pitchFamily="34" charset="0"/>
                <a:ea typeface="Raleway"/>
                <a:cs typeface="Raleway"/>
                <a:sym typeface="Raleway"/>
              </a:rPr>
              <a:t>Drag the points at the edges to enlarge or shrink the array and the point at the center to move it around.</a:t>
            </a:r>
            <a:endParaRPr dirty="0">
              <a:latin typeface="Corbel" panose="020B0503020204020204" pitchFamily="34" charset="0"/>
              <a:ea typeface="Raleway"/>
              <a:cs typeface="Raleway"/>
              <a:sym typeface="Raleway"/>
            </a:endParaRPr>
          </a:p>
          <a:p>
            <a:pPr marL="457200" lvl="0" indent="-330200" algn="l" rtl="0">
              <a:lnSpc>
                <a:spcPct val="100000"/>
              </a:lnSpc>
              <a:spcBef>
                <a:spcPts val="0"/>
              </a:spcBef>
              <a:spcAft>
                <a:spcPts val="0"/>
              </a:spcAft>
              <a:buSzPts val="1600"/>
              <a:buFont typeface="Corbel"/>
              <a:buAutoNum type="arabicPeriod"/>
            </a:pPr>
            <a:r>
              <a:rPr lang="en-US" dirty="0">
                <a:latin typeface="Corbel" panose="020B0503020204020204" pitchFamily="34" charset="0"/>
                <a:ea typeface="Raleway"/>
                <a:cs typeface="Raleway"/>
                <a:sym typeface="Raleway"/>
              </a:rPr>
              <a:t>To choose a model for a solar panel, right-click on it and select </a:t>
            </a:r>
            <a:r>
              <a:rPr lang="en-US" i="1" dirty="0">
                <a:latin typeface="Corbel" panose="020B0503020204020204" pitchFamily="34" charset="0"/>
                <a:ea typeface="Raleway"/>
                <a:cs typeface="Raleway"/>
                <a:sym typeface="Raleway"/>
              </a:rPr>
              <a:t>Change Solar Panel Properties &gt; Model...</a:t>
            </a:r>
            <a:r>
              <a:rPr lang="en-US" dirty="0">
                <a:latin typeface="Corbel" panose="020B0503020204020204" pitchFamily="34" charset="0"/>
                <a:ea typeface="Raleway"/>
                <a:cs typeface="Raleway"/>
                <a:sym typeface="Raleway"/>
              </a:rPr>
              <a:t> Pick a model from the list. </a:t>
            </a:r>
            <a:r>
              <a:rPr lang="en-US" b="1" dirty="0">
                <a:latin typeface="Corbel" panose="020B0503020204020204" pitchFamily="34" charset="0"/>
                <a:ea typeface="Raleway"/>
                <a:cs typeface="Raleway"/>
                <a:sym typeface="Raleway"/>
              </a:rPr>
              <a:t>Note that the selected model must be one of the three required earlier</a:t>
            </a:r>
            <a:r>
              <a:rPr lang="en-US" dirty="0">
                <a:latin typeface="Corbel" panose="020B0503020204020204" pitchFamily="34" charset="0"/>
                <a:ea typeface="Raleway"/>
                <a:cs typeface="Raleway"/>
                <a:sym typeface="Raleway"/>
              </a:rPr>
              <a:t>.  </a:t>
            </a:r>
            <a:endParaRPr dirty="0">
              <a:latin typeface="Corbel" panose="020B0503020204020204" pitchFamily="34" charset="0"/>
              <a:ea typeface="Raleway"/>
              <a:cs typeface="Raleway"/>
              <a:sym typeface="Raleway"/>
            </a:endParaRPr>
          </a:p>
          <a:p>
            <a:pPr marL="457200" lvl="0" indent="-330200" algn="l" rtl="0">
              <a:lnSpc>
                <a:spcPct val="100000"/>
              </a:lnSpc>
              <a:spcBef>
                <a:spcPts val="0"/>
              </a:spcBef>
              <a:spcAft>
                <a:spcPts val="0"/>
              </a:spcAft>
              <a:buSzPts val="1600"/>
              <a:buFont typeface="Raleway"/>
              <a:buAutoNum type="arabicPeriod"/>
            </a:pPr>
            <a:r>
              <a:rPr lang="en-US" dirty="0">
                <a:latin typeface="Corbel" panose="020B0503020204020204" pitchFamily="34" charset="0"/>
                <a:ea typeface="Raleway"/>
                <a:cs typeface="Raleway"/>
                <a:sym typeface="Raleway"/>
              </a:rPr>
              <a:t>To add more solar panel arrays, right-click on an existing rack and select </a:t>
            </a:r>
            <a:r>
              <a:rPr lang="en-US" i="1" dirty="0">
                <a:latin typeface="Corbel" panose="020B0503020204020204" pitchFamily="34" charset="0"/>
                <a:ea typeface="Raleway"/>
                <a:cs typeface="Raleway"/>
                <a:sym typeface="Raleway"/>
              </a:rPr>
              <a:t>Copy</a:t>
            </a:r>
            <a:r>
              <a:rPr lang="en-US" dirty="0">
                <a:latin typeface="Corbel" panose="020B0503020204020204" pitchFamily="34" charset="0"/>
                <a:ea typeface="Raleway"/>
                <a:cs typeface="Raleway"/>
                <a:sym typeface="Raleway"/>
              </a:rPr>
              <a:t> from the popup menu. Then right-click on where you want the center of the new rack to be and select </a:t>
            </a:r>
            <a:r>
              <a:rPr lang="en-US" i="1" dirty="0">
                <a:latin typeface="Corbel" panose="020B0503020204020204" pitchFamily="34" charset="0"/>
                <a:ea typeface="Raleway"/>
                <a:cs typeface="Raleway"/>
                <a:sym typeface="Raleway"/>
              </a:rPr>
              <a:t>Paste</a:t>
            </a:r>
            <a:r>
              <a:rPr lang="en-US" dirty="0">
                <a:latin typeface="Corbel" panose="020B0503020204020204" pitchFamily="34" charset="0"/>
                <a:ea typeface="Raleway"/>
                <a:cs typeface="Raleway"/>
                <a:sym typeface="Raleway"/>
              </a:rPr>
              <a:t> from the popup menu. If a part of the new rack is outside the roof, it will not be added and you will be warned.</a:t>
            </a:r>
            <a:endParaRPr dirty="0">
              <a:latin typeface="Corbel" panose="020B0503020204020204" pitchFamily="34" charset="0"/>
              <a:ea typeface="Raleway"/>
              <a:cs typeface="Raleway"/>
              <a:sym typeface="Raleway"/>
            </a:endParaRPr>
          </a:p>
        </p:txBody>
      </p:sp>
      <p:pic>
        <p:nvPicPr>
          <p:cNvPr id="270" name="Google Shape;270;p28"/>
          <p:cNvPicPr preferRelativeResize="0"/>
          <p:nvPr/>
        </p:nvPicPr>
        <p:blipFill>
          <a:blip r:embed="rId3">
            <a:alphaModFix/>
          </a:blip>
          <a:stretch>
            <a:fillRect/>
          </a:stretch>
        </p:blipFill>
        <p:spPr>
          <a:xfrm>
            <a:off x="8094354" y="768300"/>
            <a:ext cx="3548275" cy="3749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oogle Shape;271;p28"/>
          <p:cNvPicPr preferRelativeResize="0"/>
          <p:nvPr/>
        </p:nvPicPr>
        <p:blipFill>
          <a:blip r:embed="rId4">
            <a:alphaModFix/>
          </a:blip>
          <a:stretch>
            <a:fillRect/>
          </a:stretch>
        </p:blipFill>
        <p:spPr>
          <a:xfrm>
            <a:off x="2376885" y="2802570"/>
            <a:ext cx="365100" cy="365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9"/>
          <p:cNvSpPr txBox="1">
            <a:spLocks noGrp="1"/>
          </p:cNvSpPr>
          <p:nvPr>
            <p:ph type="sldNum" idx="12"/>
          </p:nvPr>
        </p:nvSpPr>
        <p:spPr>
          <a:xfrm>
            <a:off x="11186902" y="6356350"/>
            <a:ext cx="700297"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sz="1800" b="1" dirty="0">
                <a:solidFill>
                  <a:schemeClr val="tx1"/>
                </a:solidFill>
                <a:latin typeface="Corbel" panose="020B0503020204020204" pitchFamily="34" charset="0"/>
                <a:ea typeface="Raleway"/>
                <a:cs typeface="Raleway"/>
                <a:sym typeface="Raleway"/>
              </a:rPr>
              <a:t>5</a:t>
            </a:r>
            <a:endParaRPr sz="1800" b="1" dirty="0">
              <a:solidFill>
                <a:schemeClr val="tx1"/>
              </a:solidFill>
              <a:latin typeface="Corbel" panose="020B0503020204020204" pitchFamily="34" charset="0"/>
              <a:ea typeface="Raleway"/>
              <a:cs typeface="Raleway"/>
              <a:sym typeface="Raleway"/>
            </a:endParaRPr>
          </a:p>
        </p:txBody>
      </p:sp>
      <p:sp>
        <p:nvSpPr>
          <p:cNvPr id="278" name="Google Shape;278;p29"/>
          <p:cNvSpPr txBox="1"/>
          <p:nvPr/>
        </p:nvSpPr>
        <p:spPr>
          <a:xfrm>
            <a:off x="678790" y="770124"/>
            <a:ext cx="6324176" cy="439512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dk1"/>
                </a:solidFill>
                <a:latin typeface="Corbel" panose="020B0503020204020204" pitchFamily="34" charset="0"/>
                <a:ea typeface="Raleway"/>
                <a:cs typeface="Raleway"/>
                <a:sym typeface="Raleway"/>
              </a:rPr>
              <a:t>C. Orient the solar panel arrays</a:t>
            </a:r>
            <a:endParaRPr b="1" dirty="0">
              <a:solidFill>
                <a:schemeClr val="dk1"/>
              </a:solidFill>
              <a:latin typeface="Corbel" panose="020B0503020204020204" pitchFamily="34" charset="0"/>
              <a:ea typeface="Corbel"/>
              <a:cs typeface="Corbel"/>
              <a:sym typeface="Corbel"/>
            </a:endParaRPr>
          </a:p>
          <a:p>
            <a:pPr marL="457200" lvl="0" indent="-330200" algn="l" rtl="0">
              <a:spcBef>
                <a:spcPts val="0"/>
              </a:spcBef>
              <a:spcAft>
                <a:spcPts val="0"/>
              </a:spcAft>
              <a:buClr>
                <a:schemeClr val="dk1"/>
              </a:buClr>
              <a:buSzPts val="1600"/>
              <a:buFont typeface="Raleway"/>
              <a:buAutoNum type="arabicPeriod"/>
            </a:pPr>
            <a:r>
              <a:rPr lang="en-US" dirty="0">
                <a:solidFill>
                  <a:schemeClr val="dk1"/>
                </a:solidFill>
                <a:latin typeface="Corbel" panose="020B0503020204020204" pitchFamily="34" charset="0"/>
                <a:ea typeface="Raleway"/>
                <a:cs typeface="Raleway"/>
                <a:sym typeface="Raleway"/>
              </a:rPr>
              <a:t>To change the azimuth angle of a solar panel array, click to select it and then click        on the toolbar in the clockwise direction. To reverse the direction of rotation, hold down the CTRL key on the keyboard while clicking the button.</a:t>
            </a:r>
            <a:endParaRPr dirty="0">
              <a:solidFill>
                <a:schemeClr val="dk1"/>
              </a:solidFill>
              <a:latin typeface="Corbel" panose="020B0503020204020204" pitchFamily="34" charset="0"/>
              <a:ea typeface="Raleway"/>
              <a:cs typeface="Raleway"/>
              <a:sym typeface="Raleway"/>
            </a:endParaRPr>
          </a:p>
          <a:p>
            <a:pPr marL="457200" lvl="0" indent="-330200" algn="l" rtl="0">
              <a:spcBef>
                <a:spcPts val="0"/>
              </a:spcBef>
              <a:spcAft>
                <a:spcPts val="0"/>
              </a:spcAft>
              <a:buClr>
                <a:schemeClr val="dk1"/>
              </a:buClr>
              <a:buSzPts val="1600"/>
              <a:buFont typeface="Raleway"/>
              <a:buAutoNum type="arabicPeriod"/>
            </a:pPr>
            <a:r>
              <a:rPr lang="en-US" dirty="0">
                <a:solidFill>
                  <a:schemeClr val="dk1"/>
                </a:solidFill>
                <a:latin typeface="Corbel" panose="020B0503020204020204" pitchFamily="34" charset="0"/>
                <a:ea typeface="Raleway"/>
                <a:cs typeface="Raleway"/>
                <a:sym typeface="Raleway"/>
              </a:rPr>
              <a:t>To change the tilt angle, right-click on it and select “Fixed Tilt Angle…” from the popup menu.</a:t>
            </a:r>
            <a:endParaRPr dirty="0">
              <a:solidFill>
                <a:schemeClr val="dk1"/>
              </a:solidFill>
              <a:latin typeface="Corbel" panose="020B0503020204020204" pitchFamily="34" charset="0"/>
              <a:ea typeface="Raleway"/>
              <a:cs typeface="Raleway"/>
              <a:sym typeface="Raleway"/>
            </a:endParaRPr>
          </a:p>
          <a:p>
            <a:pPr marL="0" lvl="0" indent="0" algn="l" rtl="0">
              <a:spcBef>
                <a:spcPts val="1000"/>
              </a:spcBef>
              <a:spcAft>
                <a:spcPts val="0"/>
              </a:spcAft>
              <a:buNone/>
            </a:pPr>
            <a:r>
              <a:rPr lang="en-US" b="1" dirty="0">
                <a:solidFill>
                  <a:schemeClr val="dk1"/>
                </a:solidFill>
                <a:latin typeface="Corbel" panose="020B0503020204020204" pitchFamily="34" charset="0"/>
                <a:ea typeface="Raleway"/>
                <a:cs typeface="Raleway"/>
                <a:sym typeface="Raleway"/>
              </a:rPr>
              <a:t>D. Analyze the output of the solar panels</a:t>
            </a:r>
            <a:endParaRPr dirty="0">
              <a:solidFill>
                <a:schemeClr val="dk1"/>
              </a:solidFill>
              <a:latin typeface="Corbel" panose="020B0503020204020204" pitchFamily="34" charset="0"/>
              <a:ea typeface="Raleway"/>
              <a:cs typeface="Raleway"/>
              <a:sym typeface="Raleway"/>
            </a:endParaRPr>
          </a:p>
          <a:p>
            <a:pPr marL="457200" lvl="0" indent="-330200" algn="l" rtl="0">
              <a:spcBef>
                <a:spcPts val="0"/>
              </a:spcBef>
              <a:spcAft>
                <a:spcPts val="0"/>
              </a:spcAft>
              <a:buClr>
                <a:schemeClr val="dk1"/>
              </a:buClr>
              <a:buSzPts val="1600"/>
              <a:buFont typeface="Raleway"/>
              <a:buAutoNum type="arabicPeriod"/>
            </a:pPr>
            <a:r>
              <a:rPr lang="en-US" dirty="0">
                <a:solidFill>
                  <a:schemeClr val="dk1"/>
                </a:solidFill>
                <a:latin typeface="Corbel" panose="020B0503020204020204" pitchFamily="34" charset="0"/>
                <a:ea typeface="Raleway"/>
                <a:cs typeface="Raleway"/>
                <a:sym typeface="Raleway"/>
              </a:rPr>
              <a:t>To check the annual electricity output of your solar panels and calculate the return on investment, select </a:t>
            </a:r>
            <a:r>
              <a:rPr lang="en-US" i="1" dirty="0">
                <a:solidFill>
                  <a:schemeClr val="dk1"/>
                </a:solidFill>
                <a:latin typeface="Corbel" panose="020B0503020204020204" pitchFamily="34" charset="0"/>
                <a:ea typeface="Raleway"/>
                <a:cs typeface="Raleway"/>
                <a:sym typeface="Raleway"/>
              </a:rPr>
              <a:t>Analysis &gt; Solar Panels &gt; Annual Yield of Solar Panel</a:t>
            </a:r>
            <a:r>
              <a:rPr lang="en-US" dirty="0">
                <a:solidFill>
                  <a:schemeClr val="dk1"/>
                </a:solidFill>
                <a:latin typeface="Corbel" panose="020B0503020204020204" pitchFamily="34" charset="0"/>
                <a:ea typeface="Raleway"/>
                <a:cs typeface="Raleway"/>
                <a:sym typeface="Raleway"/>
              </a:rPr>
              <a:t>…</a:t>
            </a:r>
            <a:endParaRPr dirty="0">
              <a:solidFill>
                <a:schemeClr val="dk1"/>
              </a:solidFill>
              <a:latin typeface="Corbel" panose="020B0503020204020204" pitchFamily="34" charset="0"/>
              <a:ea typeface="Raleway"/>
              <a:cs typeface="Raleway"/>
              <a:sym typeface="Raleway"/>
            </a:endParaRPr>
          </a:p>
          <a:p>
            <a:pPr marL="457200" lvl="0" indent="-330200" algn="l" rtl="0">
              <a:spcBef>
                <a:spcPts val="0"/>
              </a:spcBef>
              <a:spcAft>
                <a:spcPts val="0"/>
              </a:spcAft>
              <a:buClr>
                <a:schemeClr val="dk1"/>
              </a:buClr>
              <a:buSzPts val="1600"/>
              <a:buFont typeface="Raleway"/>
              <a:buAutoNum type="arabicPeriod"/>
            </a:pPr>
            <a:r>
              <a:rPr lang="en-US" dirty="0">
                <a:solidFill>
                  <a:schemeClr val="dk1"/>
                </a:solidFill>
                <a:latin typeface="Corbel" panose="020B0503020204020204" pitchFamily="34" charset="0"/>
                <a:ea typeface="Raleway"/>
                <a:cs typeface="Raleway"/>
                <a:sym typeface="Raleway"/>
              </a:rPr>
              <a:t>When a graph window pops up, click the </a:t>
            </a:r>
            <a:r>
              <a:rPr lang="en-US" i="1" dirty="0">
                <a:solidFill>
                  <a:schemeClr val="dk1"/>
                </a:solidFill>
                <a:latin typeface="Corbel" panose="020B0503020204020204" pitchFamily="34" charset="0"/>
                <a:ea typeface="Raleway"/>
                <a:cs typeface="Raleway"/>
                <a:sym typeface="Raleway"/>
              </a:rPr>
              <a:t>Run</a:t>
            </a:r>
            <a:r>
              <a:rPr lang="en-US" dirty="0">
                <a:solidFill>
                  <a:schemeClr val="dk1"/>
                </a:solidFill>
                <a:latin typeface="Corbel" panose="020B0503020204020204" pitchFamily="34" charset="0"/>
                <a:ea typeface="Raleway"/>
                <a:cs typeface="Raleway"/>
                <a:sym typeface="Raleway"/>
              </a:rPr>
              <a:t> button at the bottom to start your analysis.</a:t>
            </a:r>
            <a:endParaRPr dirty="0">
              <a:solidFill>
                <a:schemeClr val="dk1"/>
              </a:solidFill>
              <a:latin typeface="Corbel" panose="020B0503020204020204" pitchFamily="34" charset="0"/>
              <a:ea typeface="Raleway"/>
              <a:cs typeface="Raleway"/>
              <a:sym typeface="Raleway"/>
            </a:endParaRPr>
          </a:p>
          <a:p>
            <a:pPr marL="0" lvl="0" indent="0" algn="l" rtl="0">
              <a:lnSpc>
                <a:spcPct val="107916"/>
              </a:lnSpc>
              <a:spcBef>
                <a:spcPts val="1000"/>
              </a:spcBef>
              <a:spcAft>
                <a:spcPts val="0"/>
              </a:spcAft>
              <a:buClr>
                <a:schemeClr val="dk1"/>
              </a:buClr>
              <a:buSzPts val="1100"/>
              <a:buFont typeface="Arial"/>
              <a:buNone/>
            </a:pPr>
            <a:r>
              <a:rPr lang="en-US" b="1" dirty="0">
                <a:solidFill>
                  <a:schemeClr val="dk1"/>
                </a:solidFill>
                <a:latin typeface="Corbel" panose="020B0503020204020204" pitchFamily="34" charset="0"/>
                <a:ea typeface="Raleway"/>
                <a:cs typeface="Raleway"/>
                <a:sym typeface="Raleway"/>
              </a:rPr>
              <a:t>E. Iteratively optimize your design</a:t>
            </a:r>
            <a:endParaRPr b="1" dirty="0">
              <a:solidFill>
                <a:schemeClr val="dk1"/>
              </a:solidFill>
              <a:latin typeface="Corbel" panose="020B0503020204020204" pitchFamily="34" charset="0"/>
              <a:ea typeface="Raleway"/>
              <a:cs typeface="Raleway"/>
              <a:sym typeface="Raleway"/>
            </a:endParaRPr>
          </a:p>
          <a:p>
            <a:pPr marL="0" lvl="0" indent="0" algn="l" rtl="0">
              <a:spcBef>
                <a:spcPts val="0"/>
              </a:spcBef>
              <a:spcAft>
                <a:spcPts val="0"/>
              </a:spcAft>
              <a:buClr>
                <a:schemeClr val="dk1"/>
              </a:buClr>
              <a:buSzPts val="1100"/>
              <a:buFont typeface="Arial"/>
              <a:buNone/>
            </a:pPr>
            <a:r>
              <a:rPr lang="en-US" dirty="0">
                <a:solidFill>
                  <a:schemeClr val="dk1"/>
                </a:solidFill>
                <a:latin typeface="Corbel" panose="020B0503020204020204" pitchFamily="34" charset="0"/>
                <a:ea typeface="Raleway"/>
                <a:cs typeface="Raleway"/>
                <a:sym typeface="Raleway"/>
              </a:rPr>
              <a:t>Review the outputs carefully to check whether your design meets all the criteria and constraints. You won’t be able to get everything right at first try. Try changing the type of solar panels, the layout of the array, and their orientation. Compare the outputs after each change to see whether the results improve. Make decisions for your next change based on the analysis results, not guessing.</a:t>
            </a:r>
            <a:endParaRPr dirty="0">
              <a:solidFill>
                <a:schemeClr val="dk1"/>
              </a:solidFill>
              <a:latin typeface="Corbel" panose="020B0503020204020204" pitchFamily="34" charset="0"/>
              <a:ea typeface="Raleway"/>
              <a:cs typeface="Raleway"/>
              <a:sym typeface="Raleway"/>
            </a:endParaRPr>
          </a:p>
          <a:p>
            <a:pPr marL="0" lvl="0" indent="0" algn="l" rtl="0">
              <a:spcBef>
                <a:spcPts val="0"/>
              </a:spcBef>
              <a:spcAft>
                <a:spcPts val="0"/>
              </a:spcAft>
              <a:buNone/>
            </a:pPr>
            <a:endParaRPr dirty="0">
              <a:solidFill>
                <a:schemeClr val="dk1"/>
              </a:solidFill>
              <a:latin typeface="Corbel" panose="020B0503020204020204" pitchFamily="34" charset="0"/>
              <a:ea typeface="Raleway"/>
              <a:cs typeface="Raleway"/>
              <a:sym typeface="Raleway"/>
            </a:endParaRPr>
          </a:p>
        </p:txBody>
      </p:sp>
      <p:pic>
        <p:nvPicPr>
          <p:cNvPr id="280" name="Google Shape;280;p29"/>
          <p:cNvPicPr preferRelativeResize="0"/>
          <p:nvPr/>
        </p:nvPicPr>
        <p:blipFill>
          <a:blip r:embed="rId3">
            <a:alphaModFix/>
          </a:blip>
          <a:stretch>
            <a:fillRect/>
          </a:stretch>
        </p:blipFill>
        <p:spPr>
          <a:xfrm>
            <a:off x="1551486" y="1276298"/>
            <a:ext cx="274825" cy="274825"/>
          </a:xfrm>
          <a:prstGeom prst="rect">
            <a:avLst/>
          </a:prstGeom>
          <a:noFill/>
          <a:ln>
            <a:noFill/>
          </a:ln>
        </p:spPr>
      </p:pic>
      <p:pic>
        <p:nvPicPr>
          <p:cNvPr id="281" name="Google Shape;281;p29"/>
          <p:cNvPicPr preferRelativeResize="0"/>
          <p:nvPr/>
        </p:nvPicPr>
        <p:blipFill>
          <a:blip r:embed="rId4">
            <a:alphaModFix/>
          </a:blip>
          <a:stretch>
            <a:fillRect/>
          </a:stretch>
        </p:blipFill>
        <p:spPr>
          <a:xfrm>
            <a:off x="7600375" y="4395411"/>
            <a:ext cx="4155675" cy="1896115"/>
          </a:xfrm>
          <a:prstGeom prst="rect">
            <a:avLst/>
          </a:prstGeom>
          <a:noFill/>
          <a:ln>
            <a:noFill/>
          </a:ln>
        </p:spPr>
      </p:pic>
      <p:pic>
        <p:nvPicPr>
          <p:cNvPr id="282" name="Google Shape;282;p29"/>
          <p:cNvPicPr preferRelativeResize="0"/>
          <p:nvPr/>
        </p:nvPicPr>
        <p:blipFill>
          <a:blip r:embed="rId5">
            <a:alphaModFix/>
          </a:blip>
          <a:stretch>
            <a:fillRect/>
          </a:stretch>
        </p:blipFill>
        <p:spPr>
          <a:xfrm>
            <a:off x="7600380" y="770124"/>
            <a:ext cx="4155669" cy="3212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0"/>
          <p:cNvSpPr txBox="1">
            <a:spLocks noGrp="1"/>
          </p:cNvSpPr>
          <p:nvPr>
            <p:ph type="sldNum" idx="12"/>
          </p:nvPr>
        </p:nvSpPr>
        <p:spPr>
          <a:xfrm>
            <a:off x="11418847" y="6361527"/>
            <a:ext cx="428207"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sz="1800" b="1" dirty="0">
                <a:solidFill>
                  <a:schemeClr val="tx1"/>
                </a:solidFill>
                <a:latin typeface="Corbel" panose="020B0503020204020204" pitchFamily="34" charset="0"/>
                <a:ea typeface="Raleway"/>
                <a:cs typeface="Raleway"/>
                <a:sym typeface="Raleway"/>
              </a:rPr>
              <a:t>6</a:t>
            </a:r>
            <a:endParaRPr sz="1800" b="1" dirty="0">
              <a:solidFill>
                <a:schemeClr val="tx1"/>
              </a:solidFill>
              <a:latin typeface="Corbel" panose="020B0503020204020204" pitchFamily="34" charset="0"/>
              <a:ea typeface="Raleway"/>
              <a:cs typeface="Raleway"/>
              <a:sym typeface="Raleway"/>
            </a:endParaRPr>
          </a:p>
        </p:txBody>
      </p:sp>
      <p:sp>
        <p:nvSpPr>
          <p:cNvPr id="289" name="Google Shape;289;p30"/>
          <p:cNvSpPr txBox="1"/>
          <p:nvPr/>
        </p:nvSpPr>
        <p:spPr>
          <a:xfrm>
            <a:off x="888750" y="401250"/>
            <a:ext cx="10414500" cy="22293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000"/>
              </a:spcBef>
              <a:spcAft>
                <a:spcPts val="0"/>
              </a:spcAft>
              <a:buNone/>
            </a:pPr>
            <a:r>
              <a:rPr lang="en-US" sz="2400" b="1" dirty="0">
                <a:solidFill>
                  <a:schemeClr val="dk1"/>
                </a:solidFill>
                <a:latin typeface="Corbel" panose="020B0503020204020204" pitchFamily="34" charset="0"/>
                <a:ea typeface="Raleway"/>
                <a:cs typeface="Raleway"/>
                <a:sym typeface="Raleway"/>
              </a:rPr>
              <a:t>V. Document and Report</a:t>
            </a:r>
            <a:endParaRPr sz="2400" b="1" dirty="0">
              <a:solidFill>
                <a:schemeClr val="dk1"/>
              </a:solidFill>
              <a:latin typeface="Corbel" panose="020B0503020204020204" pitchFamily="34" charset="0"/>
              <a:ea typeface="Raleway"/>
              <a:cs typeface="Raleway"/>
              <a:sym typeface="Raleway"/>
            </a:endParaRPr>
          </a:p>
          <a:p>
            <a:pPr marL="0" lvl="0" indent="0" algn="l" rtl="0">
              <a:spcBef>
                <a:spcPts val="0"/>
              </a:spcBef>
              <a:spcAft>
                <a:spcPts val="0"/>
              </a:spcAft>
              <a:buNone/>
            </a:pPr>
            <a:r>
              <a:rPr lang="en-US" sz="1600" dirty="0">
                <a:solidFill>
                  <a:schemeClr val="dk1"/>
                </a:solidFill>
                <a:latin typeface="Corbel" panose="020B0503020204020204" pitchFamily="34" charset="0"/>
                <a:ea typeface="Raleway"/>
                <a:cs typeface="Raleway"/>
                <a:sym typeface="Raleway"/>
              </a:rPr>
              <a:t>At the end of each iteration, complete the report in your Answer Sheet. Select one final design to present to the town and justify your recommendation with the results of your analyses. </a:t>
            </a:r>
            <a:endParaRPr sz="1600" dirty="0">
              <a:solidFill>
                <a:schemeClr val="dk1"/>
              </a:solidFill>
              <a:latin typeface="Corbel" panose="020B0503020204020204" pitchFamily="34" charset="0"/>
              <a:ea typeface="Raleway"/>
              <a:cs typeface="Raleway"/>
              <a:sym typeface="Raleway"/>
            </a:endParaRPr>
          </a:p>
          <a:p>
            <a:pPr marL="0" lvl="0" indent="0" algn="l" rtl="0">
              <a:spcBef>
                <a:spcPts val="1000"/>
              </a:spcBef>
              <a:spcAft>
                <a:spcPts val="0"/>
              </a:spcAft>
              <a:buNone/>
            </a:pPr>
            <a:r>
              <a:rPr lang="en-US" sz="2400" b="1" dirty="0">
                <a:solidFill>
                  <a:schemeClr val="dk1"/>
                </a:solidFill>
                <a:latin typeface="Corbel" panose="020B0503020204020204" pitchFamily="34" charset="0"/>
                <a:ea typeface="Raleway"/>
                <a:cs typeface="Raleway"/>
                <a:sym typeface="Raleway"/>
              </a:rPr>
              <a:t>VI. Submit your Design to the Virtual Solar Grid (Optional)</a:t>
            </a:r>
            <a:endParaRPr sz="2400" b="1" dirty="0">
              <a:solidFill>
                <a:schemeClr val="dk1"/>
              </a:solidFill>
              <a:latin typeface="Corbel" panose="020B0503020204020204" pitchFamily="34" charset="0"/>
              <a:ea typeface="Raleway"/>
              <a:cs typeface="Raleway"/>
              <a:sym typeface="Raleway"/>
            </a:endParaRPr>
          </a:p>
          <a:p>
            <a:pPr marL="0" lvl="0" indent="0" algn="l" rtl="0">
              <a:spcBef>
                <a:spcPts val="0"/>
              </a:spcBef>
              <a:spcAft>
                <a:spcPts val="0"/>
              </a:spcAft>
              <a:buNone/>
            </a:pPr>
            <a:r>
              <a:rPr lang="en-US" sz="1600" dirty="0">
                <a:solidFill>
                  <a:schemeClr val="dk1"/>
                </a:solidFill>
                <a:latin typeface="Corbel" panose="020B0503020204020204" pitchFamily="34" charset="0"/>
                <a:ea typeface="Raleway"/>
                <a:cs typeface="Raleway"/>
                <a:sym typeface="Raleway"/>
              </a:rPr>
              <a:t>Join others around the world to build the global solar grid by submitting your design. To submit, select </a:t>
            </a:r>
            <a:r>
              <a:rPr lang="en-US" sz="1600" i="1" dirty="0">
                <a:solidFill>
                  <a:schemeClr val="dk1"/>
                </a:solidFill>
                <a:latin typeface="Corbel" panose="020B0503020204020204" pitchFamily="34" charset="0"/>
                <a:ea typeface="Raleway"/>
                <a:cs typeface="Raleway"/>
                <a:sym typeface="Raleway"/>
              </a:rPr>
              <a:t>File &gt;  Submit to Virtual Solar Grid</a:t>
            </a:r>
            <a:r>
              <a:rPr lang="en-US" sz="1600" dirty="0">
                <a:solidFill>
                  <a:schemeClr val="dk1"/>
                </a:solidFill>
                <a:latin typeface="Corbel" panose="020B0503020204020204" pitchFamily="34" charset="0"/>
                <a:ea typeface="Raleway"/>
                <a:cs typeface="Raleway"/>
                <a:sym typeface="Raleway"/>
              </a:rPr>
              <a:t>...</a:t>
            </a:r>
            <a:endParaRPr sz="1600" dirty="0">
              <a:solidFill>
                <a:schemeClr val="dk1"/>
              </a:solidFill>
              <a:latin typeface="Corbel" panose="020B0503020204020204" pitchFamily="34" charset="0"/>
              <a:ea typeface="Raleway"/>
              <a:cs typeface="Raleway"/>
              <a:sym typeface="Raleway"/>
            </a:endParaRPr>
          </a:p>
        </p:txBody>
      </p:sp>
      <p:pic>
        <p:nvPicPr>
          <p:cNvPr id="290" name="Google Shape;290;p30"/>
          <p:cNvPicPr preferRelativeResize="0"/>
          <p:nvPr/>
        </p:nvPicPr>
        <p:blipFill rotWithShape="1">
          <a:blip r:embed="rId3">
            <a:alphaModFix/>
          </a:blip>
          <a:srcRect t="15983" b="17140"/>
          <a:stretch/>
        </p:blipFill>
        <p:spPr>
          <a:xfrm>
            <a:off x="1053550" y="2778475"/>
            <a:ext cx="10072526" cy="3648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1210</Words>
  <Application>Microsoft Office PowerPoint</Application>
  <PresentationFormat>Widescreen</PresentationFormat>
  <Paragraphs>83</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Raleway</vt:lpstr>
      <vt:lpstr>Calibri</vt:lpstr>
      <vt:lpstr>Corbel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Charles Xie</cp:lastModifiedBy>
  <cp:revision>20</cp:revision>
  <dcterms:modified xsi:type="dcterms:W3CDTF">2019-10-17T02:53:14Z</dcterms:modified>
</cp:coreProperties>
</file>