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
  </p:notesMasterIdLst>
  <p:sldIdLst>
    <p:sldId id="274" r:id="rId2"/>
    <p:sldId id="258" r:id="rId3"/>
    <p:sldId id="259" r:id="rId4"/>
    <p:sldId id="260" r:id="rId5"/>
    <p:sldId id="261" r:id="rId6"/>
    <p:sldId id="262" r:id="rId7"/>
    <p:sldId id="264" r:id="rId8"/>
    <p:sldId id="265" r:id="rId9"/>
    <p:sldId id="266" r:id="rId10"/>
    <p:sldId id="267" r:id="rId11"/>
  </p:sldIdLst>
  <p:sldSz cx="12192000" cy="6858000"/>
  <p:notesSz cx="6858000" cy="9144000"/>
  <p:embeddedFontLst>
    <p:embeddedFont>
      <p:font typeface="Raleway"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Corbel" panose="020B05030202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87CD60-B7D5-4C48-9274-CD394F183884}">
  <a:tblStyle styleId="{5B87CD60-B7D5-4C48-9274-CD394F183884}"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02"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33073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03f98789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03f98789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603f98789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extLst>
      <p:ext uri="{BB962C8B-B14F-4D97-AF65-F5344CB8AC3E}">
        <p14:creationId xmlns:p14="http://schemas.microsoft.com/office/powerpoint/2010/main" val="3927850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2da501e35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2da501e35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62da501e35_0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55463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16a13e8ef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16a13e8ef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616a13e8ef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186843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1d72732ea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1d72732ea_0_1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61d72732ea_0_1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349998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88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16a13e8ef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16a13e8ef_0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616a13e8ef_0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3219005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78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2da501e3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2da501e35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62da501e35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870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2da501e35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2da501e35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62da501e35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208652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2da501e35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62da501e35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62da501e35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161297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britannica.com/story/whats-the-difference-between-a-solstice-and-an-equino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28" name="Picture 4" descr="https://inteng-storage.s3.amazonaws.com/img/iea/3gG9dQN7OV/sizes/solar-energy_resize_md.jpg"/>
          <p:cNvPicPr>
            <a:picLocks noChangeAspect="1" noChangeArrowheads="1"/>
          </p:cNvPicPr>
          <p:nvPr/>
        </p:nvPicPr>
        <p:blipFill rotWithShape="1">
          <a:blip r:embed="rId3">
            <a:extLst>
              <a:ext uri="{28A0092B-C50C-407E-A947-70E740481C1C}">
                <a14:useLocalDpi xmlns:a14="http://schemas.microsoft.com/office/drawing/2010/main" val="0"/>
              </a:ext>
            </a:extLst>
          </a:blip>
          <a:srcRect r="7204"/>
          <a:stretch/>
        </p:blipFill>
        <p:spPr bwMode="auto">
          <a:xfrm>
            <a:off x="-34567" y="0"/>
            <a:ext cx="12231027" cy="6891454"/>
          </a:xfrm>
          <a:prstGeom prst="rect">
            <a:avLst/>
          </a:prstGeom>
          <a:noFill/>
          <a:extLst>
            <a:ext uri="{909E8E84-426E-40DD-AFC4-6F175D3DCCD1}">
              <a14:hiddenFill xmlns:a14="http://schemas.microsoft.com/office/drawing/2010/main">
                <a:solidFill>
                  <a:srgbClr val="FFFFFF"/>
                </a:solidFill>
              </a14:hiddenFill>
            </a:ext>
          </a:extLst>
        </p:spPr>
      </p:pic>
      <p:sp>
        <p:nvSpPr>
          <p:cNvPr id="105" name="Google Shape;105;p14"/>
          <p:cNvSpPr txBox="1"/>
          <p:nvPr/>
        </p:nvSpPr>
        <p:spPr>
          <a:xfrm>
            <a:off x="2502382" y="0"/>
            <a:ext cx="7837029" cy="1607096"/>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4400" b="1" dirty="0">
                <a:solidFill>
                  <a:schemeClr val="tx1"/>
                </a:solidFill>
                <a:latin typeface="Corbel" panose="020B0503020204020204" pitchFamily="34" charset="0"/>
                <a:ea typeface="Raleway"/>
                <a:cs typeface="Raleway"/>
                <a:sym typeface="Raleway"/>
              </a:rPr>
              <a:t>Solarize Your World </a:t>
            </a:r>
            <a:endParaRPr sz="4400" b="1" dirty="0">
              <a:solidFill>
                <a:schemeClr val="tx1"/>
              </a:solidFill>
              <a:latin typeface="Corbel" panose="020B0503020204020204" pitchFamily="34" charset="0"/>
              <a:ea typeface="Raleway"/>
              <a:cs typeface="Raleway"/>
              <a:sym typeface="Raleway"/>
            </a:endParaRPr>
          </a:p>
          <a:p>
            <a:pPr marL="0" lvl="0" indent="0" algn="ctr" rtl="0">
              <a:lnSpc>
                <a:spcPct val="115000"/>
              </a:lnSpc>
              <a:spcBef>
                <a:spcPts val="0"/>
              </a:spcBef>
              <a:spcAft>
                <a:spcPts val="0"/>
              </a:spcAft>
              <a:buNone/>
            </a:pPr>
            <a:r>
              <a:rPr lang="en-US" sz="3600" b="1" dirty="0" smtClean="0">
                <a:solidFill>
                  <a:schemeClr val="tx1"/>
                </a:solidFill>
                <a:latin typeface="Corbel" panose="020B0503020204020204" pitchFamily="34" charset="0"/>
                <a:ea typeface="Raleway"/>
                <a:cs typeface="Raleway"/>
                <a:sym typeface="Raleway"/>
              </a:rPr>
              <a:t>Chapter </a:t>
            </a:r>
            <a:r>
              <a:rPr lang="en-US" sz="3600" b="1" dirty="0">
                <a:solidFill>
                  <a:schemeClr val="tx1"/>
                </a:solidFill>
                <a:latin typeface="Corbel" panose="020B0503020204020204" pitchFamily="34" charset="0"/>
                <a:ea typeface="Raleway"/>
                <a:cs typeface="Raleway"/>
                <a:sym typeface="Raleway"/>
              </a:rPr>
              <a:t>1: Science Concepts</a:t>
            </a:r>
            <a:endParaRPr sz="3600" b="1" dirty="0">
              <a:solidFill>
                <a:schemeClr val="tx1"/>
              </a:solidFill>
              <a:latin typeface="Corbel" panose="020B0503020204020204" pitchFamily="34" charset="0"/>
            </a:endParaRPr>
          </a:p>
        </p:txBody>
      </p:sp>
      <p:sp>
        <p:nvSpPr>
          <p:cNvPr id="106" name="Google Shape;106;p14"/>
          <p:cNvSpPr txBox="1"/>
          <p:nvPr/>
        </p:nvSpPr>
        <p:spPr>
          <a:xfrm>
            <a:off x="941163" y="2025062"/>
            <a:ext cx="10459844" cy="3465798"/>
          </a:xfrm>
          <a:prstGeom prst="roundRect">
            <a:avLst>
              <a:gd name="adj" fmla="val 3111"/>
            </a:avLst>
          </a:prstGeom>
          <a:solidFill>
            <a:schemeClr val="bg1"/>
          </a:solidFill>
          <a:ln>
            <a:solidFill>
              <a:schemeClr val="tx1"/>
            </a:solidFill>
          </a:ln>
          <a:effectLst>
            <a:softEdge rad="63500"/>
          </a:effectLst>
        </p:spPr>
        <p:txBody>
          <a:bodyPr spcFirstLastPara="1" wrap="square" lIns="274320" tIns="274320" rIns="274320" bIns="274320" anchor="ctr" anchorCtr="0">
            <a:noAutofit/>
          </a:bodyPr>
          <a:lstStyle/>
          <a:p>
            <a:pPr lvl="2" algn="just">
              <a:lnSpc>
                <a:spcPct val="115000"/>
              </a:lnSpc>
              <a:spcBef>
                <a:spcPts val="2000"/>
              </a:spcBef>
              <a:spcAft>
                <a:spcPts val="2000"/>
              </a:spcAft>
            </a:pPr>
            <a:r>
              <a:rPr lang="en-US" sz="1500" dirty="0">
                <a:solidFill>
                  <a:schemeClr val="tx1"/>
                </a:solidFill>
                <a:latin typeface="Corbel" panose="020B0503020204020204" pitchFamily="34" charset="0"/>
                <a:ea typeface="Raleway"/>
                <a:cs typeface="Raleway"/>
                <a:sym typeface="Raleway"/>
              </a:rPr>
              <a:t>As a renewable source, solar energy is important to the sustainability of our society. The solar energy that hits the Earth's surface in just one hour is enough to power the </a:t>
            </a:r>
            <a:r>
              <a:rPr lang="en-US" sz="1500" dirty="0" smtClean="0">
                <a:solidFill>
                  <a:schemeClr val="tx1"/>
                </a:solidFill>
                <a:latin typeface="Corbel" panose="020B0503020204020204" pitchFamily="34" charset="0"/>
                <a:ea typeface="Raleway"/>
                <a:cs typeface="Raleway"/>
                <a:sym typeface="Raleway"/>
              </a:rPr>
              <a:t>whole world </a:t>
            </a:r>
            <a:r>
              <a:rPr lang="en-US" sz="1500" dirty="0">
                <a:solidFill>
                  <a:schemeClr val="tx1"/>
                </a:solidFill>
                <a:latin typeface="Corbel" panose="020B0503020204020204" pitchFamily="34" charset="0"/>
                <a:ea typeface="Raleway"/>
                <a:cs typeface="Raleway"/>
                <a:sym typeface="Raleway"/>
              </a:rPr>
              <a:t>for an entire year. Yet, only less than 2% of the total electricity generated in the United States in 2018 came from the Sun. To protect our environment, we must increase the use of solar energy. In this project, you will take on the role of a solar </a:t>
            </a:r>
            <a:r>
              <a:rPr lang="en-US" sz="1500" dirty="0" smtClean="0">
                <a:solidFill>
                  <a:schemeClr val="tx1"/>
                </a:solidFill>
                <a:latin typeface="Corbel" panose="020B0503020204020204" pitchFamily="34" charset="0"/>
                <a:ea typeface="Raleway"/>
                <a:cs typeface="Raleway"/>
                <a:sym typeface="Raleway"/>
              </a:rPr>
              <a:t>energy engineer </a:t>
            </a:r>
            <a:r>
              <a:rPr lang="en-US" sz="1500" dirty="0">
                <a:solidFill>
                  <a:schemeClr val="tx1"/>
                </a:solidFill>
                <a:latin typeface="Corbel" panose="020B0503020204020204" pitchFamily="34" charset="0"/>
                <a:ea typeface="Raleway"/>
                <a:cs typeface="Raleway"/>
                <a:sym typeface="Raleway"/>
              </a:rPr>
              <a:t>to </a:t>
            </a:r>
            <a:r>
              <a:rPr lang="en-US" sz="1500" dirty="0" smtClean="0">
                <a:solidFill>
                  <a:schemeClr val="tx1"/>
                </a:solidFill>
                <a:latin typeface="Corbel" panose="020B0503020204020204" pitchFamily="34" charset="0"/>
                <a:ea typeface="Raleway"/>
                <a:cs typeface="Raleway"/>
                <a:sym typeface="Raleway"/>
              </a:rPr>
              <a:t>develop </a:t>
            </a:r>
            <a:r>
              <a:rPr lang="en-US" sz="1500" dirty="0">
                <a:solidFill>
                  <a:schemeClr val="tx1"/>
                </a:solidFill>
                <a:latin typeface="Corbel" panose="020B0503020204020204" pitchFamily="34" charset="0"/>
                <a:ea typeface="Raleway"/>
                <a:cs typeface="Raleway"/>
                <a:sym typeface="Raleway"/>
              </a:rPr>
              <a:t>creative solar solutions for </a:t>
            </a:r>
            <a:r>
              <a:rPr lang="en-US" sz="1500" dirty="0" smtClean="0">
                <a:solidFill>
                  <a:schemeClr val="tx1"/>
                </a:solidFill>
                <a:latin typeface="Corbel" panose="020B0503020204020204" pitchFamily="34" charset="0"/>
                <a:ea typeface="Raleway"/>
                <a:cs typeface="Raleway"/>
                <a:sym typeface="Raleway"/>
              </a:rPr>
              <a:t>your own world</a:t>
            </a:r>
            <a:r>
              <a:rPr lang="en-US" sz="1500" dirty="0">
                <a:solidFill>
                  <a:schemeClr val="tx1"/>
                </a:solidFill>
                <a:latin typeface="Corbel" panose="020B0503020204020204" pitchFamily="34" charset="0"/>
                <a:ea typeface="Raleway"/>
                <a:cs typeface="Raleway"/>
                <a:sym typeface="Raleway"/>
              </a:rPr>
              <a:t>. </a:t>
            </a:r>
            <a:endParaRPr lang="en-US" sz="1500" dirty="0" smtClean="0">
              <a:solidFill>
                <a:schemeClr val="tx1"/>
              </a:solidFill>
              <a:latin typeface="Corbel" panose="020B0503020204020204" pitchFamily="34" charset="0"/>
              <a:ea typeface="Raleway"/>
              <a:cs typeface="Raleway"/>
              <a:sym typeface="Raleway"/>
            </a:endParaRPr>
          </a:p>
          <a:p>
            <a:pPr lvl="0" algn="just">
              <a:lnSpc>
                <a:spcPct val="115000"/>
              </a:lnSpc>
            </a:pPr>
            <a:r>
              <a:rPr lang="en-US" sz="1500" dirty="0" smtClean="0">
                <a:solidFill>
                  <a:schemeClr val="tx1"/>
                </a:solidFill>
                <a:latin typeface="Corbel" panose="020B0503020204020204" pitchFamily="34" charset="0"/>
                <a:ea typeface="Raleway"/>
                <a:cs typeface="Raleway"/>
                <a:sym typeface="Raleway"/>
              </a:rPr>
              <a:t>To </a:t>
            </a:r>
            <a:r>
              <a:rPr lang="en-US" sz="1500" dirty="0">
                <a:solidFill>
                  <a:schemeClr val="tx1"/>
                </a:solidFill>
                <a:latin typeface="Corbel" panose="020B0503020204020204" pitchFamily="34" charset="0"/>
                <a:ea typeface="Raleway"/>
                <a:cs typeface="Raleway"/>
                <a:sym typeface="Raleway"/>
              </a:rPr>
              <a:t>get started, you must first learn basic science concepts that are essential to </a:t>
            </a:r>
            <a:r>
              <a:rPr lang="en-US" sz="1500" dirty="0" smtClean="0">
                <a:solidFill>
                  <a:schemeClr val="tx1"/>
                </a:solidFill>
                <a:latin typeface="Corbel" panose="020B0503020204020204" pitchFamily="34" charset="0"/>
                <a:ea typeface="Raleway"/>
                <a:cs typeface="Raleway"/>
                <a:sym typeface="Raleway"/>
              </a:rPr>
              <a:t>designing effective </a:t>
            </a:r>
            <a:r>
              <a:rPr lang="en-US" sz="1500" dirty="0">
                <a:solidFill>
                  <a:schemeClr val="tx1"/>
                </a:solidFill>
                <a:latin typeface="Corbel" panose="020B0503020204020204" pitchFamily="34" charset="0"/>
                <a:ea typeface="Raleway"/>
                <a:cs typeface="Raleway"/>
                <a:sym typeface="Raleway"/>
              </a:rPr>
              <a:t>solar </a:t>
            </a:r>
            <a:r>
              <a:rPr lang="en-US" sz="1500" dirty="0" smtClean="0">
                <a:solidFill>
                  <a:schemeClr val="tx1"/>
                </a:solidFill>
                <a:latin typeface="Corbel" panose="020B0503020204020204" pitchFamily="34" charset="0"/>
                <a:ea typeface="Raleway"/>
                <a:cs typeface="Raleway"/>
                <a:sym typeface="Raleway"/>
              </a:rPr>
              <a:t>solutions. </a:t>
            </a:r>
            <a:r>
              <a:rPr lang="en-US" sz="1500" dirty="0">
                <a:solidFill>
                  <a:schemeClr val="tx1"/>
                </a:solidFill>
                <a:latin typeface="Corbel" panose="020B0503020204020204" pitchFamily="34" charset="0"/>
                <a:ea typeface="Raleway"/>
                <a:cs typeface="Raleway"/>
                <a:sym typeface="Raleway"/>
              </a:rPr>
              <a:t>You will explore how the Sun moves in the sky as the Earth orbits the Sun and rotates around its own axis, how its path changes from season to season, and how the length of the day varies. You will also investigate how the Sun’s position relative to a surface affects the intensity of sunlight that shines on </a:t>
            </a:r>
            <a:r>
              <a:rPr lang="en-US" sz="1500" dirty="0" smtClean="0">
                <a:solidFill>
                  <a:schemeClr val="tx1"/>
                </a:solidFill>
                <a:latin typeface="Corbel" panose="020B0503020204020204" pitchFamily="34" charset="0"/>
                <a:ea typeface="Raleway"/>
                <a:cs typeface="Raleway"/>
                <a:sym typeface="Raleway"/>
              </a:rPr>
              <a:t>it, how </a:t>
            </a:r>
            <a:r>
              <a:rPr lang="en-US" sz="1500" dirty="0">
                <a:solidFill>
                  <a:schemeClr val="tx1"/>
                </a:solidFill>
                <a:latin typeface="Corbel" panose="020B0503020204020204" pitchFamily="34" charset="0"/>
                <a:ea typeface="Raleway"/>
                <a:cs typeface="Raleway"/>
                <a:sym typeface="Raleway"/>
              </a:rPr>
              <a:t>the intensity depends on the time of the day and the </a:t>
            </a:r>
            <a:r>
              <a:rPr lang="en-US" sz="1500" dirty="0" smtClean="0">
                <a:solidFill>
                  <a:schemeClr val="tx1"/>
                </a:solidFill>
                <a:latin typeface="Corbel" panose="020B0503020204020204" pitchFamily="34" charset="0"/>
                <a:ea typeface="Raleway"/>
                <a:cs typeface="Raleway"/>
                <a:sym typeface="Raleway"/>
              </a:rPr>
              <a:t>weather, and </a:t>
            </a:r>
            <a:r>
              <a:rPr lang="en-US" sz="1500" dirty="0">
                <a:solidFill>
                  <a:schemeClr val="tx1"/>
                </a:solidFill>
                <a:latin typeface="Corbel" panose="020B0503020204020204" pitchFamily="34" charset="0"/>
                <a:ea typeface="Raleway"/>
                <a:cs typeface="Raleway"/>
                <a:sym typeface="Raleway"/>
              </a:rPr>
              <a:t>how solar energy reaches an object on the ground through different pathways. At the end of this </a:t>
            </a:r>
            <a:r>
              <a:rPr lang="en-US" sz="1500" dirty="0" smtClean="0">
                <a:solidFill>
                  <a:schemeClr val="tx1"/>
                </a:solidFill>
                <a:latin typeface="Corbel" panose="020B0503020204020204" pitchFamily="34" charset="0"/>
                <a:ea typeface="Raleway"/>
                <a:cs typeface="Raleway"/>
                <a:sym typeface="Raleway"/>
              </a:rPr>
              <a:t>chapter, </a:t>
            </a:r>
            <a:r>
              <a:rPr lang="en-US" sz="1500" dirty="0">
                <a:solidFill>
                  <a:schemeClr val="tx1"/>
                </a:solidFill>
                <a:latin typeface="Corbel" panose="020B0503020204020204" pitchFamily="34" charset="0"/>
                <a:ea typeface="Raleway"/>
                <a:cs typeface="Raleway"/>
                <a:sym typeface="Raleway"/>
              </a:rPr>
              <a:t>you will use the knowledge that you have learned to solve a practical problem.</a:t>
            </a:r>
          </a:p>
          <a:p>
            <a:pPr marL="0" lvl="0" indent="0" algn="just" rtl="0">
              <a:lnSpc>
                <a:spcPct val="115000"/>
              </a:lnSpc>
              <a:spcBef>
                <a:spcPts val="0"/>
              </a:spcBef>
              <a:spcAft>
                <a:spcPts val="0"/>
              </a:spcAft>
              <a:buNone/>
            </a:pPr>
            <a:endParaRPr sz="1500" dirty="0">
              <a:solidFill>
                <a:schemeClr val="tx1"/>
              </a:solidFill>
              <a:latin typeface="Corbel" panose="020B0503020204020204" pitchFamily="34" charset="0"/>
              <a:ea typeface="Raleway"/>
              <a:cs typeface="Raleway"/>
              <a:sym typeface="Raleway"/>
            </a:endParaRPr>
          </a:p>
        </p:txBody>
      </p:sp>
      <p:sp>
        <p:nvSpPr>
          <p:cNvPr id="107" name="Google Shape;107;p14"/>
          <p:cNvSpPr txBox="1">
            <a:spLocks noGrp="1"/>
          </p:cNvSpPr>
          <p:nvPr>
            <p:ph type="sldNum" idx="12"/>
          </p:nvPr>
        </p:nvSpPr>
        <p:spPr>
          <a:xfrm>
            <a:off x="11722161" y="6387573"/>
            <a:ext cx="372079"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2000" dirty="0" smtClean="0">
                <a:solidFill>
                  <a:schemeClr val="bg1"/>
                </a:solidFill>
                <a:latin typeface="Corbel" panose="020B0503020204020204" pitchFamily="34" charset="0"/>
              </a:rPr>
              <a:t>1</a:t>
            </a:r>
            <a:endParaRPr sz="2000" dirty="0">
              <a:solidFill>
                <a:schemeClr val="bg1"/>
              </a:solidFill>
              <a:latin typeface="Corbel" panose="020B0503020204020204" pitchFamily="34" charset="0"/>
            </a:endParaRPr>
          </a:p>
        </p:txBody>
      </p:sp>
    </p:spTree>
    <p:extLst>
      <p:ext uri="{BB962C8B-B14F-4D97-AF65-F5344CB8AC3E}">
        <p14:creationId xmlns:p14="http://schemas.microsoft.com/office/powerpoint/2010/main" val="1725663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4"/>
          <p:cNvSpPr txBox="1"/>
          <p:nvPr/>
        </p:nvSpPr>
        <p:spPr>
          <a:xfrm>
            <a:off x="376475" y="802175"/>
            <a:ext cx="6067200" cy="1878578"/>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600" dirty="0">
                <a:solidFill>
                  <a:schemeClr val="dk1"/>
                </a:solidFill>
                <a:latin typeface="Corbel" panose="020B0503020204020204" pitchFamily="34" charset="0"/>
                <a:ea typeface="Raleway"/>
                <a:cs typeface="Raleway"/>
                <a:sym typeface="Raleway"/>
              </a:rPr>
              <a:t>Now you have an opportunity to apply what you have learned to solve a real-world </a:t>
            </a:r>
            <a:r>
              <a:rPr lang="en-US" sz="1600" dirty="0" smtClean="0">
                <a:solidFill>
                  <a:schemeClr val="dk1"/>
                </a:solidFill>
                <a:latin typeface="Corbel" panose="020B0503020204020204" pitchFamily="34" charset="0"/>
                <a:ea typeface="Raleway"/>
                <a:cs typeface="Raleway"/>
                <a:sym typeface="Raleway"/>
              </a:rPr>
              <a:t>problem as follows.</a:t>
            </a:r>
            <a:endParaRPr sz="1600" dirty="0">
              <a:solidFill>
                <a:schemeClr val="dk1"/>
              </a:solidFill>
              <a:latin typeface="Corbel" panose="020B0503020204020204" pitchFamily="34" charset="0"/>
              <a:ea typeface="Raleway"/>
              <a:cs typeface="Raleway"/>
              <a:sym typeface="Raleway"/>
            </a:endParaRPr>
          </a:p>
          <a:p>
            <a:pPr marL="0" lvl="0" indent="0" algn="just" rtl="0">
              <a:lnSpc>
                <a:spcPct val="115000"/>
              </a:lnSpc>
              <a:spcBef>
                <a:spcPts val="0"/>
              </a:spcBef>
              <a:spcAft>
                <a:spcPts val="0"/>
              </a:spcAft>
              <a:buNone/>
            </a:pPr>
            <a:r>
              <a:rPr lang="en-US" sz="1600" dirty="0">
                <a:solidFill>
                  <a:schemeClr val="dk1"/>
                </a:solidFill>
                <a:latin typeface="Corbel" panose="020B0503020204020204" pitchFamily="34" charset="0"/>
                <a:ea typeface="Raleway"/>
                <a:cs typeface="Raleway"/>
                <a:sym typeface="Raleway"/>
              </a:rPr>
              <a:t> </a:t>
            </a:r>
            <a:endParaRPr sz="1600" dirty="0">
              <a:solidFill>
                <a:schemeClr val="dk1"/>
              </a:solidFill>
              <a:latin typeface="Corbel" panose="020B0503020204020204" pitchFamily="34" charset="0"/>
              <a:ea typeface="Raleway"/>
              <a:cs typeface="Raleway"/>
              <a:sym typeface="Raleway"/>
            </a:endParaRPr>
          </a:p>
          <a:p>
            <a:pPr marL="0" lvl="0" indent="0" algn="just" rtl="0">
              <a:lnSpc>
                <a:spcPct val="115000"/>
              </a:lnSpc>
              <a:spcBef>
                <a:spcPts val="0"/>
              </a:spcBef>
              <a:spcAft>
                <a:spcPts val="0"/>
              </a:spcAft>
              <a:buNone/>
            </a:pPr>
            <a:r>
              <a:rPr lang="en-US" sz="1600" dirty="0">
                <a:solidFill>
                  <a:schemeClr val="dk1"/>
                </a:solidFill>
                <a:latin typeface="Corbel" panose="020B0503020204020204" pitchFamily="34" charset="0"/>
                <a:ea typeface="Raleway"/>
                <a:cs typeface="Raleway"/>
                <a:sym typeface="Raleway"/>
              </a:rPr>
              <a:t>Judd just bought a solar panel. Now he has to figure out where to install it around his house and how to orient it so that it can generate the most </a:t>
            </a:r>
            <a:r>
              <a:rPr lang="en-US" sz="1600" dirty="0" smtClean="0">
                <a:solidFill>
                  <a:schemeClr val="dk1"/>
                </a:solidFill>
                <a:latin typeface="Corbel" panose="020B0503020204020204" pitchFamily="34" charset="0"/>
                <a:ea typeface="Raleway"/>
                <a:cs typeface="Raleway"/>
                <a:sym typeface="Raleway"/>
              </a:rPr>
              <a:t>electricity for the whole year. </a:t>
            </a:r>
            <a:endParaRPr sz="1600" dirty="0">
              <a:solidFill>
                <a:schemeClr val="dk1"/>
              </a:solidFill>
              <a:latin typeface="Corbel" panose="020B0503020204020204" pitchFamily="34" charset="0"/>
              <a:ea typeface="Raleway"/>
              <a:cs typeface="Raleway"/>
              <a:sym typeface="Raleway"/>
            </a:endParaRPr>
          </a:p>
        </p:txBody>
      </p:sp>
      <p:sp>
        <p:nvSpPr>
          <p:cNvPr id="229" name="Google Shape;229;p24"/>
          <p:cNvSpPr txBox="1">
            <a:spLocks noGrp="1"/>
          </p:cNvSpPr>
          <p:nvPr>
            <p:ph type="sldNum" idx="12"/>
          </p:nvPr>
        </p:nvSpPr>
        <p:spPr>
          <a:xfrm>
            <a:off x="11285034" y="6394770"/>
            <a:ext cx="556116"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smtClean="0">
                <a:solidFill>
                  <a:schemeClr val="tx1"/>
                </a:solidFill>
                <a:latin typeface="Corbel" panose="020B0503020204020204" pitchFamily="34" charset="0"/>
                <a:ea typeface="Raleway"/>
                <a:cs typeface="Raleway"/>
                <a:sym typeface="Raleway"/>
              </a:rPr>
              <a:t>10</a:t>
            </a:r>
            <a:endParaRPr sz="1800" b="1" dirty="0">
              <a:solidFill>
                <a:schemeClr val="tx1"/>
              </a:solidFill>
              <a:latin typeface="Corbel" panose="020B0503020204020204" pitchFamily="34" charset="0"/>
              <a:ea typeface="Raleway"/>
              <a:cs typeface="Raleway"/>
              <a:sym typeface="Raleway"/>
            </a:endParaRPr>
          </a:p>
        </p:txBody>
      </p:sp>
      <p:sp>
        <p:nvSpPr>
          <p:cNvPr id="231" name="Google Shape;231;p24"/>
          <p:cNvSpPr txBox="1"/>
          <p:nvPr/>
        </p:nvSpPr>
        <p:spPr>
          <a:xfrm>
            <a:off x="376475" y="212975"/>
            <a:ext cx="3767428" cy="589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2400" b="1" dirty="0">
                <a:solidFill>
                  <a:schemeClr val="dk1"/>
                </a:solidFill>
                <a:latin typeface="Corbel" panose="020B0503020204020204" pitchFamily="34" charset="0"/>
                <a:ea typeface="Raleway"/>
                <a:cs typeface="Raleway"/>
                <a:sym typeface="Raleway"/>
              </a:rPr>
              <a:t>6</a:t>
            </a:r>
            <a:r>
              <a:rPr lang="en-US" sz="2400" b="1" dirty="0" smtClean="0">
                <a:solidFill>
                  <a:schemeClr val="dk1"/>
                </a:solidFill>
                <a:latin typeface="Corbel" panose="020B0503020204020204" pitchFamily="34" charset="0"/>
                <a:ea typeface="Raleway"/>
                <a:cs typeface="Raleway"/>
                <a:sym typeface="Raleway"/>
              </a:rPr>
              <a:t>. </a:t>
            </a:r>
            <a:r>
              <a:rPr lang="en-US" sz="2400" b="1" dirty="0">
                <a:solidFill>
                  <a:schemeClr val="dk1"/>
                </a:solidFill>
                <a:latin typeface="Corbel" panose="020B0503020204020204" pitchFamily="34" charset="0"/>
                <a:ea typeface="Raleway"/>
                <a:cs typeface="Raleway"/>
                <a:sym typeface="Raleway"/>
              </a:rPr>
              <a:t>Test Your </a:t>
            </a:r>
            <a:r>
              <a:rPr lang="en-US" sz="2400" b="1" dirty="0" smtClean="0">
                <a:solidFill>
                  <a:schemeClr val="dk1"/>
                </a:solidFill>
                <a:latin typeface="Corbel" panose="020B0503020204020204" pitchFamily="34" charset="0"/>
                <a:ea typeface="Raleway"/>
                <a:cs typeface="Raleway"/>
                <a:sym typeface="Raleway"/>
              </a:rPr>
              <a:t>Knowledge</a:t>
            </a:r>
            <a:endParaRPr sz="2400" b="1" dirty="0">
              <a:solidFill>
                <a:schemeClr val="dk1"/>
              </a:solidFill>
              <a:latin typeface="Corbel" panose="020B0503020204020204" pitchFamily="34" charset="0"/>
              <a:ea typeface="Raleway"/>
              <a:cs typeface="Raleway"/>
              <a:sym typeface="Raleway"/>
            </a:endParaRPr>
          </a:p>
        </p:txBody>
      </p:sp>
      <p:sp>
        <p:nvSpPr>
          <p:cNvPr id="232" name="Google Shape;232;p24"/>
          <p:cNvSpPr txBox="1"/>
          <p:nvPr/>
        </p:nvSpPr>
        <p:spPr>
          <a:xfrm>
            <a:off x="6639640" y="5437335"/>
            <a:ext cx="5112300" cy="56491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Aft>
                <a:spcPts val="0"/>
              </a:spcAft>
              <a:buNone/>
            </a:pPr>
            <a:r>
              <a:rPr lang="en-US" i="1" dirty="0">
                <a:solidFill>
                  <a:schemeClr val="dk1"/>
                </a:solidFill>
                <a:latin typeface="Corbel" panose="020B0503020204020204" pitchFamily="34" charset="0"/>
                <a:ea typeface="Raleway"/>
                <a:cs typeface="Raleway"/>
                <a:sym typeface="Raleway"/>
              </a:rPr>
              <a:t>Figure 9</a:t>
            </a:r>
            <a:r>
              <a:rPr lang="en-US" i="1" dirty="0" smtClean="0">
                <a:solidFill>
                  <a:schemeClr val="dk1"/>
                </a:solidFill>
                <a:latin typeface="Corbel" panose="020B0503020204020204" pitchFamily="34" charset="0"/>
                <a:ea typeface="Raleway"/>
                <a:cs typeface="Raleway"/>
                <a:sym typeface="Raleway"/>
              </a:rPr>
              <a:t>. </a:t>
            </a:r>
            <a:r>
              <a:rPr lang="en-US" i="1" dirty="0">
                <a:solidFill>
                  <a:schemeClr val="dk1"/>
                </a:solidFill>
                <a:latin typeface="Corbel" panose="020B0503020204020204" pitchFamily="34" charset="0"/>
                <a:ea typeface="Raleway"/>
                <a:cs typeface="Raleway"/>
                <a:sym typeface="Raleway"/>
              </a:rPr>
              <a:t>Find a position </a:t>
            </a:r>
            <a:r>
              <a:rPr lang="en-US" i="1" dirty="0" smtClean="0">
                <a:solidFill>
                  <a:schemeClr val="dk1"/>
                </a:solidFill>
                <a:latin typeface="Corbel" panose="020B0503020204020204" pitchFamily="34" charset="0"/>
                <a:ea typeface="Raleway"/>
                <a:cs typeface="Raleway"/>
                <a:sym typeface="Raleway"/>
              </a:rPr>
              <a:t>and orientation for </a:t>
            </a:r>
            <a:r>
              <a:rPr lang="en-US" i="1" dirty="0">
                <a:solidFill>
                  <a:schemeClr val="dk1"/>
                </a:solidFill>
                <a:latin typeface="Corbel" panose="020B0503020204020204" pitchFamily="34" charset="0"/>
                <a:ea typeface="Raleway"/>
                <a:cs typeface="Raleway"/>
                <a:sym typeface="Raleway"/>
              </a:rPr>
              <a:t>a solar panel around a house that generates most electricity throughout a year</a:t>
            </a:r>
            <a:r>
              <a:rPr lang="en-US" i="1" dirty="0" smtClean="0">
                <a:solidFill>
                  <a:schemeClr val="dk1"/>
                </a:solidFill>
                <a:latin typeface="Corbel" panose="020B0503020204020204" pitchFamily="34" charset="0"/>
                <a:ea typeface="Raleway"/>
                <a:cs typeface="Raleway"/>
                <a:sym typeface="Raleway"/>
              </a:rPr>
              <a:t>.</a:t>
            </a:r>
            <a:endParaRPr i="1" dirty="0">
              <a:solidFill>
                <a:schemeClr val="dk1"/>
              </a:solidFill>
              <a:latin typeface="Corbel" panose="020B0503020204020204" pitchFamily="34" charset="0"/>
              <a:ea typeface="Raleway"/>
              <a:cs typeface="Raleway"/>
              <a:sym typeface="Raleway"/>
            </a:endParaRPr>
          </a:p>
        </p:txBody>
      </p:sp>
      <p:pic>
        <p:nvPicPr>
          <p:cNvPr id="233" name="Google Shape;233;p24"/>
          <p:cNvPicPr preferRelativeResize="0"/>
          <p:nvPr/>
        </p:nvPicPr>
        <p:blipFill>
          <a:blip r:embed="rId3">
            <a:alphaModFix/>
          </a:blip>
          <a:stretch>
            <a:fillRect/>
          </a:stretch>
        </p:blipFill>
        <p:spPr>
          <a:xfrm>
            <a:off x="6728850" y="433371"/>
            <a:ext cx="4725671" cy="4728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Google Shape;155;p18"/>
          <p:cNvSpPr txBox="1"/>
          <p:nvPr/>
        </p:nvSpPr>
        <p:spPr>
          <a:xfrm>
            <a:off x="1530889" y="4594299"/>
            <a:ext cx="4790564" cy="1645923"/>
          </a:xfrm>
          <a:prstGeom prst="roundRect">
            <a:avLst>
              <a:gd name="adj" fmla="val 8344"/>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lvl="0">
              <a:lnSpc>
                <a:spcPct val="115000"/>
              </a:lnSpc>
              <a:buClr>
                <a:schemeClr val="dk1"/>
              </a:buClr>
              <a:buSzPts val="1100"/>
            </a:pPr>
            <a:r>
              <a:rPr lang="en-US" sz="1600" b="1" dirty="0">
                <a:solidFill>
                  <a:schemeClr val="dk1"/>
                </a:solidFill>
                <a:latin typeface="Corbel" panose="020B0503020204020204" pitchFamily="34" charset="0"/>
                <a:ea typeface="Raleway"/>
                <a:cs typeface="Raleway"/>
                <a:sym typeface="Raleway"/>
              </a:rPr>
              <a:t>To help him make decision, open </a:t>
            </a:r>
            <a:r>
              <a:rPr lang="en-US" sz="1600" b="1" i="1" dirty="0">
                <a:solidFill>
                  <a:schemeClr val="dk1"/>
                </a:solidFill>
                <a:latin typeface="Corbel" panose="020B0503020204020204" pitchFamily="34" charset="0"/>
                <a:ea typeface="Raleway"/>
                <a:cs typeface="Raleway"/>
                <a:sym typeface="Raleway"/>
              </a:rPr>
              <a:t>Tutorials &gt; Solar Science Basics &gt; Optimize It </a:t>
            </a:r>
            <a:r>
              <a:rPr lang="en-US" sz="1600" b="1" dirty="0">
                <a:solidFill>
                  <a:schemeClr val="dk1"/>
                </a:solidFill>
                <a:latin typeface="Corbel" panose="020B0503020204020204" pitchFamily="34" charset="0"/>
                <a:ea typeface="Raleway"/>
                <a:cs typeface="Raleway"/>
                <a:sym typeface="Raleway"/>
              </a:rPr>
              <a:t>in Energy3D to work on a 3D model of his house and the solar panel. Follow the instruction in Sheet 1 to search for a “sweet spot” for the solar </a:t>
            </a:r>
            <a:r>
              <a:rPr lang="en-US" sz="1600" b="1" dirty="0" smtClean="0">
                <a:solidFill>
                  <a:schemeClr val="dk1"/>
                </a:solidFill>
                <a:latin typeface="Corbel" panose="020B0503020204020204" pitchFamily="34" charset="0"/>
                <a:ea typeface="Raleway"/>
                <a:cs typeface="Raleway"/>
                <a:sym typeface="Raleway"/>
              </a:rPr>
              <a:t>panel.</a:t>
            </a:r>
            <a:endParaRPr lang="en-US" sz="1600" b="1" dirty="0">
              <a:solidFill>
                <a:schemeClr val="dk1"/>
              </a:solidFill>
              <a:latin typeface="Corbel" panose="020B0503020204020204" pitchFamily="34" charset="0"/>
              <a:ea typeface="Raleway"/>
              <a:cs typeface="Raleway"/>
              <a:sym typeface="Raleway"/>
            </a:endParaRPr>
          </a:p>
        </p:txBody>
      </p:sp>
      <p:pic>
        <p:nvPicPr>
          <p:cNvPr id="9" name="Picture 2" descr="http://energy.concord.org/energy3d/resources/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02" y="5058809"/>
            <a:ext cx="609600" cy="609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p:nvPr/>
        </p:nvSpPr>
        <p:spPr>
          <a:xfrm>
            <a:off x="528470" y="682456"/>
            <a:ext cx="6067200" cy="4210700"/>
          </a:xfrm>
          <a:prstGeom prst="rect">
            <a:avLst/>
          </a:prstGeom>
          <a:noFill/>
          <a:ln>
            <a:noFill/>
          </a:ln>
        </p:spPr>
        <p:txBody>
          <a:bodyPr spcFirstLastPara="1" wrap="square" lIns="91425" tIns="91425" rIns="91425" bIns="91425" anchor="ctr" anchorCtr="0">
            <a:noAutofit/>
          </a:bodyPr>
          <a:lstStyle/>
          <a:p>
            <a:pPr lvl="0" algn="just" rtl="0">
              <a:lnSpc>
                <a:spcPct val="100000"/>
              </a:lnSpc>
              <a:spcBef>
                <a:spcPts val="0"/>
              </a:spcBef>
              <a:spcAft>
                <a:spcPts val="0"/>
              </a:spcAft>
              <a:buSzPts val="1800"/>
            </a:pPr>
            <a:r>
              <a:rPr lang="en-US" sz="2000" b="1" dirty="0" smtClean="0">
                <a:latin typeface="Corbel" panose="020B0503020204020204" pitchFamily="34" charset="0"/>
                <a:ea typeface="Raleway"/>
                <a:cs typeface="Raleway"/>
                <a:sym typeface="Raleway"/>
              </a:rPr>
              <a:t>1.1 Daily </a:t>
            </a:r>
            <a:r>
              <a:rPr lang="en-US" sz="2000" b="1" dirty="0">
                <a:latin typeface="Corbel" panose="020B0503020204020204" pitchFamily="34" charset="0"/>
                <a:ea typeface="Raleway"/>
                <a:cs typeface="Raleway"/>
                <a:sym typeface="Raleway"/>
              </a:rPr>
              <a:t>Change of Solar Angles</a:t>
            </a:r>
            <a:endParaRPr sz="2000" dirty="0">
              <a:latin typeface="Corbel" panose="020B0503020204020204" pitchFamily="34" charset="0"/>
              <a:ea typeface="Raleway"/>
              <a:cs typeface="Raleway"/>
              <a:sym typeface="Raleway"/>
            </a:endParaRPr>
          </a:p>
          <a:p>
            <a:pPr marL="0" lvl="0" indent="0" algn="just" rtl="0">
              <a:lnSpc>
                <a:spcPct val="115000"/>
              </a:lnSpc>
              <a:spcBef>
                <a:spcPts val="0"/>
              </a:spcBef>
              <a:spcAft>
                <a:spcPts val="0"/>
              </a:spcAft>
              <a:buNone/>
            </a:pPr>
            <a:endParaRPr lang="en-US" sz="1600" dirty="0" smtClean="0">
              <a:latin typeface="Corbel" panose="020B0503020204020204" pitchFamily="34" charset="0"/>
              <a:ea typeface="Raleway"/>
              <a:cs typeface="Raleway"/>
              <a:sym typeface="Raleway"/>
            </a:endParaRPr>
          </a:p>
          <a:p>
            <a:pPr marL="0" lvl="0" indent="0" algn="just" rtl="0">
              <a:lnSpc>
                <a:spcPct val="115000"/>
              </a:lnSpc>
              <a:spcBef>
                <a:spcPts val="0"/>
              </a:spcBef>
              <a:spcAft>
                <a:spcPts val="0"/>
              </a:spcAft>
              <a:buNone/>
            </a:pPr>
            <a:r>
              <a:rPr lang="en-US" sz="1600" dirty="0" smtClean="0">
                <a:latin typeface="Corbel" panose="020B0503020204020204" pitchFamily="34" charset="0"/>
                <a:ea typeface="Raleway"/>
                <a:cs typeface="Raleway"/>
                <a:sym typeface="Raleway"/>
              </a:rPr>
              <a:t>The </a:t>
            </a:r>
            <a:r>
              <a:rPr lang="en-US" sz="1600" dirty="0">
                <a:latin typeface="Corbel" panose="020B0503020204020204" pitchFamily="34" charset="0"/>
                <a:ea typeface="Raleway"/>
                <a:cs typeface="Raleway"/>
                <a:sym typeface="Raleway"/>
              </a:rPr>
              <a:t>Sun moves across the sky from sunrise to sunset (Figure 1). The Sun’s path refers to its trajectory that an observer on the Earth perceives. The direction of the Sun relative to a horizontal surface on the Earth at a given time dictates how much solar energy it receives at that moment (which partly drives the temperature variations throughout a day). The direction can be represented by three angles: zenith angle, elevation angle, and azimuth angle. The zenith angle is the angle between sunlight and the vertical direction. The elevation angle is the angle between sunlight and the horizontal direction (complementary to the zenith angle). And the azimuth angle is the angle between sunlight and the north direction. These angles change all the time as the Sun moves along its path in a day. </a:t>
            </a:r>
            <a:endParaRPr sz="1600" b="1" dirty="0">
              <a:latin typeface="Corbel" panose="020B0503020204020204" pitchFamily="34" charset="0"/>
              <a:ea typeface="Raleway"/>
              <a:cs typeface="Raleway"/>
              <a:sym typeface="Raleway"/>
            </a:endParaRPr>
          </a:p>
        </p:txBody>
      </p:sp>
      <p:sp>
        <p:nvSpPr>
          <p:cNvPr id="115" name="Google Shape;115;p15"/>
          <p:cNvSpPr txBox="1"/>
          <p:nvPr/>
        </p:nvSpPr>
        <p:spPr>
          <a:xfrm>
            <a:off x="436737" y="179100"/>
            <a:ext cx="2698986" cy="503355"/>
          </a:xfrm>
          <a:prstGeom prst="rect">
            <a:avLst/>
          </a:prstGeom>
          <a:noFill/>
          <a:ln>
            <a:noFill/>
          </a:ln>
        </p:spPr>
        <p:txBody>
          <a:bodyPr spcFirstLastPara="1" wrap="square" lIns="91425" tIns="91425" rIns="91425" bIns="91425" anchor="t" anchorCtr="0">
            <a:noAutofit/>
          </a:bodyPr>
          <a:lstStyle/>
          <a:p>
            <a:pPr marL="76200" lvl="0" algn="l" rtl="0">
              <a:spcBef>
                <a:spcPts val="0"/>
              </a:spcBef>
              <a:spcAft>
                <a:spcPts val="0"/>
              </a:spcAft>
              <a:buClr>
                <a:schemeClr val="dk1"/>
              </a:buClr>
              <a:buSzPts val="2400"/>
            </a:pPr>
            <a:r>
              <a:rPr lang="en-US" sz="2400" b="1" dirty="0" smtClean="0">
                <a:solidFill>
                  <a:schemeClr val="dk1"/>
                </a:solidFill>
                <a:latin typeface="Corbel" panose="020B0503020204020204" pitchFamily="34" charset="0"/>
                <a:ea typeface="Raleway"/>
                <a:cs typeface="Raleway"/>
                <a:sym typeface="Raleway"/>
              </a:rPr>
              <a:t>1. The Sun </a:t>
            </a:r>
            <a:r>
              <a:rPr lang="en-US" sz="2400" b="1" dirty="0">
                <a:solidFill>
                  <a:schemeClr val="dk1"/>
                </a:solidFill>
                <a:latin typeface="Corbel" panose="020B0503020204020204" pitchFamily="34" charset="0"/>
                <a:ea typeface="Raleway"/>
                <a:cs typeface="Raleway"/>
                <a:sym typeface="Raleway"/>
              </a:rPr>
              <a:t>Path</a:t>
            </a:r>
            <a:endParaRPr sz="2400" dirty="0">
              <a:latin typeface="Corbel" panose="020B0503020204020204" pitchFamily="34" charset="0"/>
              <a:ea typeface="Calibri"/>
              <a:cs typeface="Calibri"/>
              <a:sym typeface="Calibri"/>
            </a:endParaRPr>
          </a:p>
        </p:txBody>
      </p:sp>
      <p:sp>
        <p:nvSpPr>
          <p:cNvPr id="118" name="Google Shape;118;p15"/>
          <p:cNvSpPr txBox="1"/>
          <p:nvPr/>
        </p:nvSpPr>
        <p:spPr>
          <a:xfrm>
            <a:off x="1574551" y="5207817"/>
            <a:ext cx="4924379" cy="1104784"/>
          </a:xfrm>
          <a:prstGeom prst="roundRect">
            <a:avLst>
              <a:gd name="adj" fmla="val 61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600" b="1" dirty="0" smtClean="0">
                <a:solidFill>
                  <a:schemeClr val="dk1"/>
                </a:solidFill>
                <a:latin typeface="Corbel" panose="020B0503020204020204" pitchFamily="34" charset="0"/>
                <a:ea typeface="Raleway"/>
                <a:cs typeface="Raleway"/>
                <a:sym typeface="Raleway"/>
              </a:rPr>
              <a:t>Energy3D activity: To </a:t>
            </a:r>
            <a:r>
              <a:rPr lang="en-US" sz="1600" b="1" dirty="0">
                <a:solidFill>
                  <a:schemeClr val="dk1"/>
                </a:solidFill>
                <a:latin typeface="Corbel" panose="020B0503020204020204" pitchFamily="34" charset="0"/>
                <a:ea typeface="Raleway"/>
                <a:cs typeface="Raleway"/>
                <a:sym typeface="Raleway"/>
              </a:rPr>
              <a:t>observe these changes, open </a:t>
            </a:r>
            <a:r>
              <a:rPr lang="en-US" sz="1600" b="1" i="1" dirty="0">
                <a:solidFill>
                  <a:schemeClr val="dk1"/>
                </a:solidFill>
                <a:latin typeface="Corbel" panose="020B0503020204020204" pitchFamily="34" charset="0"/>
                <a:ea typeface="Raleway"/>
                <a:cs typeface="Raleway"/>
                <a:sym typeface="Raleway"/>
              </a:rPr>
              <a:t>Tutorials &gt; Solar Science Basics &gt; Sun Path</a:t>
            </a:r>
            <a:r>
              <a:rPr lang="en-US" sz="1600" b="1" dirty="0">
                <a:solidFill>
                  <a:schemeClr val="dk1"/>
                </a:solidFill>
                <a:latin typeface="Corbel" panose="020B0503020204020204" pitchFamily="34" charset="0"/>
                <a:ea typeface="Raleway"/>
                <a:cs typeface="Raleway"/>
                <a:sym typeface="Raleway"/>
              </a:rPr>
              <a:t> in Energy3D and follow the instruction in </a:t>
            </a:r>
            <a:r>
              <a:rPr lang="en-US" sz="1600" b="1" i="1" dirty="0">
                <a:solidFill>
                  <a:schemeClr val="dk1"/>
                </a:solidFill>
                <a:latin typeface="Corbel" panose="020B0503020204020204" pitchFamily="34" charset="0"/>
                <a:ea typeface="Raleway"/>
                <a:cs typeface="Raleway"/>
                <a:sym typeface="Raleway"/>
              </a:rPr>
              <a:t>Sheet 1</a:t>
            </a:r>
            <a:r>
              <a:rPr lang="en-US" sz="1600" b="1" dirty="0">
                <a:solidFill>
                  <a:schemeClr val="dk1"/>
                </a:solidFill>
                <a:latin typeface="Corbel" panose="020B0503020204020204" pitchFamily="34" charset="0"/>
                <a:ea typeface="Raleway"/>
                <a:cs typeface="Raleway"/>
                <a:sym typeface="Raleway"/>
              </a:rPr>
              <a:t>.</a:t>
            </a:r>
            <a:endParaRPr b="1" dirty="0">
              <a:latin typeface="Corbel" panose="020B0503020204020204" pitchFamily="34" charset="0"/>
              <a:ea typeface="Calibri"/>
              <a:cs typeface="Calibri"/>
              <a:sym typeface="Calibri"/>
            </a:endParaRPr>
          </a:p>
        </p:txBody>
      </p:sp>
      <p:sp>
        <p:nvSpPr>
          <p:cNvPr id="119" name="Google Shape;119;p15"/>
          <p:cNvSpPr txBox="1"/>
          <p:nvPr/>
        </p:nvSpPr>
        <p:spPr>
          <a:xfrm>
            <a:off x="7012929" y="5760209"/>
            <a:ext cx="4633405" cy="778866"/>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i="1" dirty="0">
                <a:latin typeface="Corbel" panose="020B0503020204020204" pitchFamily="34" charset="0"/>
                <a:ea typeface="Raleway"/>
                <a:cs typeface="Raleway"/>
                <a:sym typeface="Raleway"/>
              </a:rPr>
              <a:t>Figure 1. Solargraphy captures the </a:t>
            </a:r>
            <a:r>
              <a:rPr lang="en-US" i="1" dirty="0" smtClean="0">
                <a:latin typeface="Corbel" panose="020B0503020204020204" pitchFamily="34" charset="0"/>
                <a:ea typeface="Raleway"/>
                <a:cs typeface="Raleway"/>
                <a:sym typeface="Raleway"/>
              </a:rPr>
              <a:t>Sun </a:t>
            </a:r>
            <a:r>
              <a:rPr lang="en-US" i="1" dirty="0">
                <a:latin typeface="Corbel" panose="020B0503020204020204" pitchFamily="34" charset="0"/>
                <a:ea typeface="Raleway"/>
                <a:cs typeface="Raleway"/>
                <a:sym typeface="Raleway"/>
              </a:rPr>
              <a:t>path across the sky throughout the year of 2014 in Budapest. </a:t>
            </a:r>
            <a:endParaRPr lang="en-US" i="1" dirty="0" smtClean="0">
              <a:latin typeface="Corbel" panose="020B0503020204020204" pitchFamily="34" charset="0"/>
              <a:ea typeface="Raleway"/>
              <a:cs typeface="Raleway"/>
              <a:sym typeface="Raleway"/>
            </a:endParaRPr>
          </a:p>
          <a:p>
            <a:pPr marL="0" lvl="0" indent="0" rtl="0">
              <a:spcBef>
                <a:spcPts val="0"/>
              </a:spcBef>
              <a:spcAft>
                <a:spcPts val="0"/>
              </a:spcAft>
              <a:buNone/>
            </a:pPr>
            <a:r>
              <a:rPr lang="en-US" i="1" dirty="0" smtClean="0">
                <a:latin typeface="Corbel" panose="020B0503020204020204" pitchFamily="34" charset="0"/>
                <a:ea typeface="Raleway"/>
                <a:cs typeface="Raleway"/>
                <a:sym typeface="Raleway"/>
              </a:rPr>
              <a:t>Credit</a:t>
            </a:r>
            <a:r>
              <a:rPr lang="en-US" i="1" dirty="0">
                <a:latin typeface="Corbel" panose="020B0503020204020204" pitchFamily="34" charset="0"/>
                <a:ea typeface="Raleway"/>
                <a:cs typeface="Raleway"/>
                <a:sym typeface="Raleway"/>
              </a:rPr>
              <a:t>: </a:t>
            </a:r>
            <a:r>
              <a:rPr lang="en-US" i="1" dirty="0">
                <a:solidFill>
                  <a:schemeClr val="dk1"/>
                </a:solidFill>
                <a:latin typeface="Corbel" panose="020B0503020204020204" pitchFamily="34" charset="0"/>
                <a:ea typeface="Raleway"/>
                <a:cs typeface="Raleway"/>
                <a:sym typeface="Raleway"/>
              </a:rPr>
              <a:t>Elekes Andor</a:t>
            </a:r>
            <a:endParaRPr i="1" dirty="0">
              <a:latin typeface="Corbel" panose="020B0503020204020204" pitchFamily="34" charset="0"/>
              <a:ea typeface="Raleway"/>
              <a:cs typeface="Raleway"/>
              <a:sym typeface="Raleway"/>
            </a:endParaRPr>
          </a:p>
        </p:txBody>
      </p:sp>
      <p:sp>
        <p:nvSpPr>
          <p:cNvPr id="120" name="Google Shape;120;p15"/>
          <p:cNvSpPr txBox="1">
            <a:spLocks noGrp="1"/>
          </p:cNvSpPr>
          <p:nvPr>
            <p:ph type="sldNum" idx="12"/>
          </p:nvPr>
        </p:nvSpPr>
        <p:spPr>
          <a:xfrm>
            <a:off x="11722162" y="6454425"/>
            <a:ext cx="346832"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a:solidFill>
                  <a:schemeClr val="tx1"/>
                </a:solidFill>
                <a:latin typeface="Corbel" panose="020B0503020204020204" pitchFamily="34" charset="0"/>
                <a:ea typeface="Raleway"/>
                <a:cs typeface="Raleway"/>
                <a:sym typeface="Raleway"/>
              </a:rPr>
              <a:t>2</a:t>
            </a:r>
            <a:endParaRPr sz="1800" b="1" dirty="0">
              <a:solidFill>
                <a:schemeClr val="tx1"/>
              </a:solidFill>
              <a:latin typeface="Corbel" panose="020B0503020204020204" pitchFamily="34" charset="0"/>
              <a:ea typeface="Raleway"/>
              <a:cs typeface="Raleway"/>
              <a:sym typeface="Raleway"/>
            </a:endParaRPr>
          </a:p>
        </p:txBody>
      </p:sp>
      <p:pic>
        <p:nvPicPr>
          <p:cNvPr id="10" name="Picture 9" descr="https://upload.wikimedia.org/wikipedia/commons/thumb/f/f1/Solargraph_from_Sashegy_-_Budapest%2C_2014.01.01_-_2014.12.31_%281%29.jpg/800px-Solargraph_from_Sashegy_-_Budapest%2C_2014.01.01_-_2014.12.31_%281%29.jpg"/>
          <p:cNvPicPr/>
          <p:nvPr/>
        </p:nvPicPr>
        <p:blipFill>
          <a:blip r:embed="rId3">
            <a:extLst>
              <a:ext uri="{28A0092B-C50C-407E-A947-70E740481C1C}">
                <a14:useLocalDpi xmlns:a14="http://schemas.microsoft.com/office/drawing/2010/main" val="0"/>
              </a:ext>
            </a:extLst>
          </a:blip>
          <a:srcRect/>
          <a:stretch>
            <a:fillRect/>
          </a:stretch>
        </p:blipFill>
        <p:spPr bwMode="auto">
          <a:xfrm>
            <a:off x="7230450" y="574950"/>
            <a:ext cx="4273147" cy="5031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http://energy.concord.org/energy3d/resources/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52" y="5455409"/>
            <a:ext cx="609600" cy="609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p:nvPr/>
        </p:nvSpPr>
        <p:spPr>
          <a:xfrm>
            <a:off x="758875" y="584323"/>
            <a:ext cx="4936131" cy="2520175"/>
          </a:xfrm>
          <a:prstGeom prst="rect">
            <a:avLst/>
          </a:prstGeom>
          <a:noFill/>
          <a:ln>
            <a:noFill/>
          </a:ln>
        </p:spPr>
        <p:txBody>
          <a:bodyPr spcFirstLastPara="1" wrap="square" lIns="91425" tIns="91425" rIns="91425" bIns="91425" anchor="ctr" anchorCtr="0">
            <a:noAutofit/>
          </a:bodyPr>
          <a:lstStyle/>
          <a:p>
            <a:pPr algn="just">
              <a:lnSpc>
                <a:spcPct val="115000"/>
              </a:lnSpc>
            </a:pPr>
            <a:r>
              <a:rPr lang="en-US" sz="2000" b="1" dirty="0" smtClean="0">
                <a:solidFill>
                  <a:schemeClr val="dk1"/>
                </a:solidFill>
                <a:latin typeface="Corbel" panose="020B0503020204020204" pitchFamily="34" charset="0"/>
                <a:ea typeface="Raleway"/>
                <a:cs typeface="Raleway"/>
                <a:sym typeface="Raleway"/>
              </a:rPr>
              <a:t>1.2 </a:t>
            </a:r>
            <a:r>
              <a:rPr lang="en-US" sz="2000" b="1" dirty="0">
                <a:solidFill>
                  <a:schemeClr val="dk1"/>
                </a:solidFill>
                <a:latin typeface="Corbel" panose="020B0503020204020204" pitchFamily="34" charset="0"/>
                <a:ea typeface="Raleway"/>
                <a:cs typeface="Raleway"/>
                <a:sym typeface="Raleway"/>
              </a:rPr>
              <a:t>Seasonal Change of Solar Angles</a:t>
            </a:r>
            <a:endParaRPr lang="en-US" sz="2000" dirty="0">
              <a:latin typeface="Corbel" panose="020B0503020204020204" pitchFamily="34" charset="0"/>
              <a:ea typeface="Calibri"/>
              <a:cs typeface="Calibri"/>
              <a:sym typeface="Calibri"/>
            </a:endParaRPr>
          </a:p>
          <a:p>
            <a:pPr marL="0" lvl="0" indent="0" algn="just" rtl="0">
              <a:lnSpc>
                <a:spcPct val="115000"/>
              </a:lnSpc>
              <a:spcBef>
                <a:spcPts val="0"/>
              </a:spcBef>
              <a:spcAft>
                <a:spcPts val="0"/>
              </a:spcAft>
              <a:buNone/>
            </a:pPr>
            <a:endParaRPr lang="en-US" sz="1600" dirty="0" smtClean="0">
              <a:latin typeface="Corbel" panose="020B0503020204020204" pitchFamily="34" charset="0"/>
              <a:ea typeface="Raleway"/>
              <a:cs typeface="Raleway"/>
              <a:sym typeface="Raleway"/>
            </a:endParaRPr>
          </a:p>
          <a:p>
            <a:pPr marL="0" lvl="0" indent="0" algn="just" rtl="0">
              <a:lnSpc>
                <a:spcPct val="115000"/>
              </a:lnSpc>
              <a:spcBef>
                <a:spcPts val="0"/>
              </a:spcBef>
              <a:spcAft>
                <a:spcPts val="0"/>
              </a:spcAft>
              <a:buNone/>
            </a:pPr>
            <a:r>
              <a:rPr lang="en-US" sz="1600" dirty="0" smtClean="0">
                <a:latin typeface="Corbel" panose="020B0503020204020204" pitchFamily="34" charset="0"/>
                <a:ea typeface="Raleway"/>
                <a:cs typeface="Raleway"/>
                <a:sym typeface="Raleway"/>
              </a:rPr>
              <a:t>The </a:t>
            </a:r>
            <a:r>
              <a:rPr lang="en-US" sz="1600" dirty="0">
                <a:latin typeface="Corbel" panose="020B0503020204020204" pitchFamily="34" charset="0"/>
                <a:ea typeface="Raleway"/>
                <a:cs typeface="Raleway"/>
                <a:sym typeface="Raleway"/>
              </a:rPr>
              <a:t>seasonal change on the Earth occurs due to the tilt of its axis of rotation relative to the ecliptic—the plane of its orbit around the Sun</a:t>
            </a:r>
            <a:r>
              <a:rPr lang="en-US" sz="1600" dirty="0" smtClean="0">
                <a:latin typeface="Corbel" panose="020B0503020204020204" pitchFamily="34" charset="0"/>
                <a:ea typeface="Raleway"/>
                <a:cs typeface="Raleway"/>
                <a:sym typeface="Raleway"/>
              </a:rPr>
              <a:t>. </a:t>
            </a:r>
            <a:r>
              <a:rPr lang="en-US" sz="1600" dirty="0">
                <a:latin typeface="Corbel" panose="020B0503020204020204" pitchFamily="34" charset="0"/>
                <a:ea typeface="Raleway"/>
                <a:cs typeface="Raleway"/>
                <a:sym typeface="Raleway"/>
              </a:rPr>
              <a:t>There are four special points on the Earth’s orbit around the Sun, which correspond to four special days of the year—the equinoxes and solstices, as shown in Figure 2. </a:t>
            </a:r>
            <a:endParaRPr sz="1600" dirty="0">
              <a:latin typeface="Corbel" panose="020B0503020204020204" pitchFamily="34" charset="0"/>
              <a:ea typeface="Raleway"/>
              <a:cs typeface="Raleway"/>
              <a:sym typeface="Raleway"/>
            </a:endParaRPr>
          </a:p>
        </p:txBody>
      </p:sp>
      <p:pic>
        <p:nvPicPr>
          <p:cNvPr id="128" name="Google Shape;128;p16"/>
          <p:cNvPicPr preferRelativeResize="0"/>
          <p:nvPr/>
        </p:nvPicPr>
        <p:blipFill rotWithShape="1">
          <a:blip r:embed="rId3">
            <a:alphaModFix/>
          </a:blip>
          <a:srcRect b="17891"/>
          <a:stretch/>
        </p:blipFill>
        <p:spPr>
          <a:xfrm>
            <a:off x="6187667" y="848666"/>
            <a:ext cx="5201650" cy="3543725"/>
          </a:xfrm>
          <a:prstGeom prst="rect">
            <a:avLst/>
          </a:prstGeom>
          <a:noFill/>
          <a:ln>
            <a:noFill/>
          </a:ln>
        </p:spPr>
      </p:pic>
      <p:sp>
        <p:nvSpPr>
          <p:cNvPr id="131" name="Google Shape;131;p16"/>
          <p:cNvSpPr txBox="1"/>
          <p:nvPr/>
        </p:nvSpPr>
        <p:spPr>
          <a:xfrm>
            <a:off x="1659645" y="4580921"/>
            <a:ext cx="3795532" cy="1581180"/>
          </a:xfrm>
          <a:prstGeom prst="roundRect">
            <a:avLst>
              <a:gd name="adj" fmla="val 4112"/>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600" b="1" dirty="0" smtClean="0">
                <a:solidFill>
                  <a:schemeClr val="dk1"/>
                </a:solidFill>
                <a:latin typeface="Corbel" panose="020B0503020204020204" pitchFamily="34" charset="0"/>
                <a:ea typeface="Raleway"/>
                <a:cs typeface="Raleway"/>
                <a:sym typeface="Raleway"/>
              </a:rPr>
              <a:t>Energy3D activity: To </a:t>
            </a:r>
            <a:r>
              <a:rPr lang="en-US" sz="1600" b="1" dirty="0">
                <a:solidFill>
                  <a:schemeClr val="dk1"/>
                </a:solidFill>
                <a:latin typeface="Corbel" panose="020B0503020204020204" pitchFamily="34" charset="0"/>
                <a:ea typeface="Raleway"/>
                <a:cs typeface="Raleway"/>
                <a:sym typeface="Raleway"/>
              </a:rPr>
              <a:t>observe the seasonal changes of the Sun’s direction, open </a:t>
            </a:r>
            <a:r>
              <a:rPr lang="en-US" sz="1600" b="1" i="1" dirty="0">
                <a:solidFill>
                  <a:schemeClr val="dk1"/>
                </a:solidFill>
                <a:latin typeface="Corbel" panose="020B0503020204020204" pitchFamily="34" charset="0"/>
                <a:ea typeface="Raleway"/>
                <a:cs typeface="Raleway"/>
                <a:sym typeface="Raleway"/>
              </a:rPr>
              <a:t>Tutorials &gt; Solar Science Basics &gt; Sun Path</a:t>
            </a:r>
            <a:r>
              <a:rPr lang="en-US" sz="1600" b="1" dirty="0">
                <a:solidFill>
                  <a:schemeClr val="dk1"/>
                </a:solidFill>
                <a:latin typeface="Corbel" panose="020B0503020204020204" pitchFamily="34" charset="0"/>
                <a:ea typeface="Raleway"/>
                <a:cs typeface="Raleway"/>
                <a:sym typeface="Raleway"/>
              </a:rPr>
              <a:t> in Energy3D and follow the instruction in </a:t>
            </a:r>
            <a:r>
              <a:rPr lang="en-US" sz="1600" b="1" i="1" dirty="0">
                <a:solidFill>
                  <a:schemeClr val="dk1"/>
                </a:solidFill>
                <a:latin typeface="Corbel" panose="020B0503020204020204" pitchFamily="34" charset="0"/>
                <a:ea typeface="Raleway"/>
                <a:cs typeface="Raleway"/>
                <a:sym typeface="Raleway"/>
              </a:rPr>
              <a:t>Sheet 2</a:t>
            </a:r>
            <a:r>
              <a:rPr lang="en-US" sz="1600" b="1" dirty="0" smtClean="0">
                <a:solidFill>
                  <a:schemeClr val="dk1"/>
                </a:solidFill>
                <a:latin typeface="Corbel" panose="020B0503020204020204" pitchFamily="34" charset="0"/>
                <a:ea typeface="Raleway"/>
                <a:cs typeface="Raleway"/>
                <a:sym typeface="Raleway"/>
              </a:rPr>
              <a:t>.</a:t>
            </a:r>
            <a:endParaRPr b="1" dirty="0">
              <a:latin typeface="Corbel" panose="020B0503020204020204" pitchFamily="34" charset="0"/>
              <a:ea typeface="Calibri"/>
              <a:cs typeface="Calibri"/>
              <a:sym typeface="Calibri"/>
            </a:endParaRPr>
          </a:p>
        </p:txBody>
      </p:sp>
      <p:sp>
        <p:nvSpPr>
          <p:cNvPr id="132" name="Google Shape;132;p16"/>
          <p:cNvSpPr txBox="1"/>
          <p:nvPr/>
        </p:nvSpPr>
        <p:spPr>
          <a:xfrm>
            <a:off x="6223848" y="4580921"/>
            <a:ext cx="5201700" cy="82965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i="1" dirty="0">
                <a:solidFill>
                  <a:schemeClr val="dk1"/>
                </a:solidFill>
                <a:latin typeface="Corbel" panose="020B0503020204020204" pitchFamily="34" charset="0"/>
                <a:ea typeface="Raleway"/>
                <a:cs typeface="Raleway"/>
                <a:sym typeface="Raleway"/>
              </a:rPr>
              <a:t>Figure 2. Solstices and </a:t>
            </a:r>
            <a:r>
              <a:rPr lang="en-US" i="1" dirty="0" smtClean="0">
                <a:solidFill>
                  <a:schemeClr val="dk1"/>
                </a:solidFill>
                <a:latin typeface="Corbel" panose="020B0503020204020204" pitchFamily="34" charset="0"/>
                <a:ea typeface="Raleway"/>
                <a:cs typeface="Raleway"/>
                <a:sym typeface="Raleway"/>
              </a:rPr>
              <a:t>equinoxes. Credit</a:t>
            </a:r>
            <a:r>
              <a:rPr lang="en-US" i="1" dirty="0">
                <a:solidFill>
                  <a:schemeClr val="dk1"/>
                </a:solidFill>
                <a:latin typeface="Corbel" panose="020B0503020204020204" pitchFamily="34" charset="0"/>
                <a:ea typeface="Raleway"/>
                <a:cs typeface="Raleway"/>
                <a:sym typeface="Raleway"/>
              </a:rPr>
              <a:t>: National Weather Service</a:t>
            </a:r>
            <a:endParaRPr i="1" dirty="0">
              <a:solidFill>
                <a:schemeClr val="dk1"/>
              </a:solidFill>
              <a:latin typeface="Corbel" panose="020B0503020204020204" pitchFamily="34" charset="0"/>
              <a:ea typeface="Raleway"/>
              <a:cs typeface="Raleway"/>
              <a:sym typeface="Raleway"/>
            </a:endParaRPr>
          </a:p>
        </p:txBody>
      </p:sp>
      <p:sp>
        <p:nvSpPr>
          <p:cNvPr id="133" name="Google Shape;133;p16"/>
          <p:cNvSpPr txBox="1">
            <a:spLocks noGrp="1"/>
          </p:cNvSpPr>
          <p:nvPr>
            <p:ph type="sldNum" idx="12"/>
          </p:nvPr>
        </p:nvSpPr>
        <p:spPr>
          <a:xfrm>
            <a:off x="11583887" y="6380583"/>
            <a:ext cx="373595"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a:solidFill>
                  <a:schemeClr val="tx1"/>
                </a:solidFill>
                <a:latin typeface="Corbel" panose="020B0503020204020204" pitchFamily="34" charset="0"/>
                <a:ea typeface="Raleway"/>
                <a:cs typeface="Raleway"/>
                <a:sym typeface="Raleway"/>
              </a:rPr>
              <a:t>3</a:t>
            </a:r>
            <a:endParaRPr sz="1800" b="1" dirty="0">
              <a:solidFill>
                <a:schemeClr val="tx1"/>
              </a:solidFill>
              <a:latin typeface="Corbel" panose="020B0503020204020204" pitchFamily="34" charset="0"/>
              <a:ea typeface="Raleway"/>
              <a:cs typeface="Raleway"/>
              <a:sym typeface="Raleway"/>
            </a:endParaRPr>
          </a:p>
        </p:txBody>
      </p:sp>
      <p:pic>
        <p:nvPicPr>
          <p:cNvPr id="11" name="Picture 2" descr="http://energy.concord.org/energy3d/resources/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75" y="4923480"/>
            <a:ext cx="609600" cy="609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17"/>
          <p:cNvSpPr txBox="1"/>
          <p:nvPr/>
        </p:nvSpPr>
        <p:spPr>
          <a:xfrm>
            <a:off x="763604" y="656696"/>
            <a:ext cx="5530144" cy="3388966"/>
          </a:xfrm>
          <a:prstGeom prst="rect">
            <a:avLst/>
          </a:prstGeom>
          <a:noFill/>
          <a:ln>
            <a:noFill/>
          </a:ln>
        </p:spPr>
        <p:txBody>
          <a:bodyPr spcFirstLastPara="1" wrap="square" lIns="91425" tIns="91425" rIns="91425" bIns="91425" anchor="t" anchorCtr="0">
            <a:noAutofit/>
          </a:bodyPr>
          <a:lstStyle/>
          <a:p>
            <a:pPr algn="just">
              <a:lnSpc>
                <a:spcPct val="115000"/>
              </a:lnSpc>
            </a:pPr>
            <a:r>
              <a:rPr lang="en-US" sz="2000" b="1" dirty="0" smtClean="0">
                <a:solidFill>
                  <a:schemeClr val="dk1"/>
                </a:solidFill>
                <a:latin typeface="Corbel" panose="020B0503020204020204" pitchFamily="34" charset="0"/>
                <a:ea typeface="Raleway"/>
                <a:cs typeface="Raleway"/>
                <a:sym typeface="Raleway"/>
              </a:rPr>
              <a:t>1.3 </a:t>
            </a:r>
            <a:r>
              <a:rPr lang="en-US" sz="2000" b="1" dirty="0">
                <a:solidFill>
                  <a:schemeClr val="dk1"/>
                </a:solidFill>
                <a:latin typeface="Corbel" panose="020B0503020204020204" pitchFamily="34" charset="0"/>
                <a:ea typeface="Raleway"/>
                <a:cs typeface="Raleway"/>
                <a:sym typeface="Raleway"/>
              </a:rPr>
              <a:t>Seasonal Changes of Daytime</a:t>
            </a:r>
            <a:endParaRPr lang="en-US" sz="2000" b="1" dirty="0">
              <a:latin typeface="Corbel" panose="020B0503020204020204" pitchFamily="34" charset="0"/>
              <a:ea typeface="Calibri"/>
              <a:cs typeface="Calibri"/>
              <a:sym typeface="Calibri"/>
            </a:endParaRPr>
          </a:p>
          <a:p>
            <a:pPr marL="0" lvl="0" indent="0" algn="just" rtl="0">
              <a:lnSpc>
                <a:spcPct val="115000"/>
              </a:lnSpc>
              <a:spcBef>
                <a:spcPts val="0"/>
              </a:spcBef>
              <a:spcAft>
                <a:spcPts val="0"/>
              </a:spcAft>
              <a:buNone/>
            </a:pPr>
            <a:endParaRPr lang="en-US" sz="2000" dirty="0" smtClean="0">
              <a:solidFill>
                <a:schemeClr val="dk1"/>
              </a:solidFill>
              <a:latin typeface="Corbel" panose="020B0503020204020204" pitchFamily="34" charset="0"/>
              <a:ea typeface="Raleway"/>
              <a:cs typeface="Raleway"/>
              <a:sym typeface="Raleway"/>
            </a:endParaRPr>
          </a:p>
          <a:p>
            <a:pPr marL="0" lvl="0" indent="0" algn="just" rtl="0">
              <a:lnSpc>
                <a:spcPct val="115000"/>
              </a:lnSpc>
              <a:spcBef>
                <a:spcPts val="0"/>
              </a:spcBef>
              <a:spcAft>
                <a:spcPts val="0"/>
              </a:spcAft>
              <a:buNone/>
            </a:pPr>
            <a:r>
              <a:rPr lang="en-US" sz="1600" dirty="0" smtClean="0">
                <a:solidFill>
                  <a:schemeClr val="dk1"/>
                </a:solidFill>
                <a:latin typeface="Corbel" panose="020B0503020204020204" pitchFamily="34" charset="0"/>
                <a:ea typeface="Raleway"/>
                <a:cs typeface="Raleway"/>
                <a:sym typeface="Raleway"/>
              </a:rPr>
              <a:t>The </a:t>
            </a:r>
            <a:r>
              <a:rPr lang="en-US" sz="1600" dirty="0">
                <a:solidFill>
                  <a:schemeClr val="dk1"/>
                </a:solidFill>
                <a:latin typeface="Corbel" panose="020B0503020204020204" pitchFamily="34" charset="0"/>
                <a:ea typeface="Raleway"/>
                <a:cs typeface="Raleway"/>
                <a:sym typeface="Raleway"/>
              </a:rPr>
              <a:t>total solar energy that strikes a surface on the Earth in a given day depends on the length of the day—the lapse of time from sunrise to sunset known as daytime. As the </a:t>
            </a:r>
            <a:r>
              <a:rPr lang="en-US" sz="1600" dirty="0" smtClean="0">
                <a:solidFill>
                  <a:schemeClr val="dk1"/>
                </a:solidFill>
                <a:latin typeface="Corbel" panose="020B0503020204020204" pitchFamily="34" charset="0"/>
                <a:ea typeface="Raleway"/>
                <a:cs typeface="Raleway"/>
                <a:sym typeface="Raleway"/>
              </a:rPr>
              <a:t>Sun </a:t>
            </a:r>
            <a:r>
              <a:rPr lang="en-US" sz="1600" dirty="0">
                <a:solidFill>
                  <a:schemeClr val="dk1"/>
                </a:solidFill>
                <a:latin typeface="Corbel" panose="020B0503020204020204" pitchFamily="34" charset="0"/>
                <a:ea typeface="Raleway"/>
                <a:cs typeface="Raleway"/>
                <a:sym typeface="Raleway"/>
              </a:rPr>
              <a:t>path changes from season to season, the daytime varies throughout the year (Figure 3). </a:t>
            </a:r>
            <a:endParaRPr sz="1600" dirty="0">
              <a:latin typeface="Corbel" panose="020B0503020204020204" pitchFamily="34" charset="0"/>
              <a:ea typeface="Calibri"/>
              <a:cs typeface="Calibri"/>
              <a:sym typeface="Calibri"/>
            </a:endParaRPr>
          </a:p>
        </p:txBody>
      </p:sp>
      <p:pic>
        <p:nvPicPr>
          <p:cNvPr id="141" name="Google Shape;141;p17"/>
          <p:cNvPicPr preferRelativeResize="0"/>
          <p:nvPr/>
        </p:nvPicPr>
        <p:blipFill rotWithShape="1">
          <a:blip r:embed="rId3">
            <a:alphaModFix amt="84000"/>
          </a:blip>
          <a:srcRect b="16826"/>
          <a:stretch/>
        </p:blipFill>
        <p:spPr>
          <a:xfrm>
            <a:off x="6677817" y="1461919"/>
            <a:ext cx="3955986" cy="2753241"/>
          </a:xfrm>
          <a:prstGeom prst="rect">
            <a:avLst/>
          </a:prstGeom>
          <a:noFill/>
          <a:ln>
            <a:noFill/>
          </a:ln>
        </p:spPr>
      </p:pic>
      <p:sp>
        <p:nvSpPr>
          <p:cNvPr id="143" name="Google Shape;143;p17"/>
          <p:cNvSpPr txBox="1"/>
          <p:nvPr/>
        </p:nvSpPr>
        <p:spPr>
          <a:xfrm>
            <a:off x="1949235" y="4867066"/>
            <a:ext cx="4166093" cy="1332027"/>
          </a:xfrm>
          <a:prstGeom prst="roundRect">
            <a:avLst>
              <a:gd name="adj" fmla="val 9849"/>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600" b="1" dirty="0" smtClean="0">
                <a:solidFill>
                  <a:schemeClr val="dk1"/>
                </a:solidFill>
                <a:latin typeface="Corbel" panose="020B0503020204020204" pitchFamily="34" charset="0"/>
                <a:ea typeface="Raleway"/>
                <a:cs typeface="Raleway"/>
                <a:sym typeface="Raleway"/>
              </a:rPr>
              <a:t>Energy3D activity: To </a:t>
            </a:r>
            <a:r>
              <a:rPr lang="en-US" sz="1600" b="1" dirty="0">
                <a:solidFill>
                  <a:schemeClr val="dk1"/>
                </a:solidFill>
                <a:latin typeface="Corbel" panose="020B0503020204020204" pitchFamily="34" charset="0"/>
                <a:ea typeface="Raleway"/>
                <a:cs typeface="Raleway"/>
                <a:sym typeface="Raleway"/>
              </a:rPr>
              <a:t>observe the seasonal changes of daytime, open </a:t>
            </a:r>
            <a:r>
              <a:rPr lang="en-US" sz="1600" b="1" i="1" dirty="0">
                <a:solidFill>
                  <a:schemeClr val="dk1"/>
                </a:solidFill>
                <a:latin typeface="Corbel" panose="020B0503020204020204" pitchFamily="34" charset="0"/>
                <a:ea typeface="Raleway"/>
                <a:cs typeface="Raleway"/>
                <a:sym typeface="Raleway"/>
              </a:rPr>
              <a:t>Tutorials &gt; Solar Science Basics &gt; Sun Path</a:t>
            </a:r>
            <a:r>
              <a:rPr lang="en-US" sz="1600" b="1" dirty="0">
                <a:solidFill>
                  <a:schemeClr val="dk1"/>
                </a:solidFill>
                <a:latin typeface="Corbel" panose="020B0503020204020204" pitchFamily="34" charset="0"/>
                <a:ea typeface="Raleway"/>
                <a:cs typeface="Raleway"/>
                <a:sym typeface="Raleway"/>
              </a:rPr>
              <a:t> in Energy3D and follow the instruction in </a:t>
            </a:r>
            <a:r>
              <a:rPr lang="en-US" sz="1600" b="1" i="1" dirty="0">
                <a:solidFill>
                  <a:schemeClr val="dk1"/>
                </a:solidFill>
                <a:latin typeface="Corbel" panose="020B0503020204020204" pitchFamily="34" charset="0"/>
                <a:ea typeface="Raleway"/>
                <a:cs typeface="Raleway"/>
                <a:sym typeface="Raleway"/>
              </a:rPr>
              <a:t>Sheet 3</a:t>
            </a:r>
            <a:r>
              <a:rPr lang="en-US" sz="1600" b="1" dirty="0">
                <a:solidFill>
                  <a:schemeClr val="dk1"/>
                </a:solidFill>
                <a:latin typeface="Corbel" panose="020B0503020204020204" pitchFamily="34" charset="0"/>
                <a:ea typeface="Raleway"/>
                <a:cs typeface="Raleway"/>
                <a:sym typeface="Raleway"/>
              </a:rPr>
              <a:t>.</a:t>
            </a:r>
            <a:endParaRPr b="1" dirty="0">
              <a:latin typeface="Corbel" panose="020B0503020204020204" pitchFamily="34" charset="0"/>
              <a:ea typeface="Calibri"/>
              <a:cs typeface="Calibri"/>
              <a:sym typeface="Calibri"/>
            </a:endParaRPr>
          </a:p>
        </p:txBody>
      </p:sp>
      <p:sp>
        <p:nvSpPr>
          <p:cNvPr id="144" name="Google Shape;144;p17"/>
          <p:cNvSpPr txBox="1"/>
          <p:nvPr/>
        </p:nvSpPr>
        <p:spPr>
          <a:xfrm>
            <a:off x="6556917" y="4429978"/>
            <a:ext cx="4308831" cy="83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i="1" dirty="0">
                <a:solidFill>
                  <a:schemeClr val="dk1"/>
                </a:solidFill>
                <a:latin typeface="Corbel" panose="020B0503020204020204" pitchFamily="34" charset="0"/>
                <a:ea typeface="Raleway"/>
                <a:cs typeface="Raleway"/>
                <a:sym typeface="Raleway"/>
              </a:rPr>
              <a:t>Figure 3. The daytime varies from season to season as the </a:t>
            </a:r>
            <a:r>
              <a:rPr lang="en-US" i="1" dirty="0" smtClean="0">
                <a:solidFill>
                  <a:schemeClr val="dk1"/>
                </a:solidFill>
                <a:latin typeface="Corbel" panose="020B0503020204020204" pitchFamily="34" charset="0"/>
                <a:ea typeface="Raleway"/>
                <a:cs typeface="Raleway"/>
                <a:sym typeface="Raleway"/>
              </a:rPr>
              <a:t>Sun </a:t>
            </a:r>
            <a:r>
              <a:rPr lang="en-US" i="1" dirty="0">
                <a:solidFill>
                  <a:schemeClr val="dk1"/>
                </a:solidFill>
                <a:latin typeface="Corbel" panose="020B0503020204020204" pitchFamily="34" charset="0"/>
                <a:ea typeface="Raleway"/>
                <a:cs typeface="Raleway"/>
                <a:sym typeface="Raleway"/>
              </a:rPr>
              <a:t>path changes </a:t>
            </a:r>
            <a:r>
              <a:rPr lang="en-US" i="1" dirty="0" smtClean="0">
                <a:solidFill>
                  <a:schemeClr val="dk1"/>
                </a:solidFill>
                <a:latin typeface="Corbel" panose="020B0503020204020204" pitchFamily="34" charset="0"/>
                <a:ea typeface="Raleway"/>
                <a:cs typeface="Raleway"/>
                <a:sym typeface="Raleway"/>
              </a:rPr>
              <a:t>(viewed from the northern </a:t>
            </a:r>
            <a:r>
              <a:rPr lang="en-US" i="1" dirty="0">
                <a:solidFill>
                  <a:schemeClr val="dk1"/>
                </a:solidFill>
                <a:latin typeface="Corbel" panose="020B0503020204020204" pitchFamily="34" charset="0"/>
                <a:ea typeface="Raleway"/>
                <a:cs typeface="Raleway"/>
                <a:sym typeface="Raleway"/>
              </a:rPr>
              <a:t>hemisphere</a:t>
            </a:r>
            <a:r>
              <a:rPr lang="en-US" i="1" dirty="0" smtClean="0">
                <a:solidFill>
                  <a:schemeClr val="dk1"/>
                </a:solidFill>
                <a:latin typeface="Corbel" panose="020B0503020204020204" pitchFamily="34" charset="0"/>
                <a:ea typeface="Raleway"/>
                <a:cs typeface="Raleway"/>
                <a:sym typeface="Raleway"/>
              </a:rPr>
              <a:t>).</a:t>
            </a:r>
            <a:endParaRPr dirty="0">
              <a:latin typeface="Corbel" panose="020B0503020204020204" pitchFamily="34" charset="0"/>
              <a:ea typeface="Calibri"/>
              <a:cs typeface="Calibri"/>
              <a:sym typeface="Calibri"/>
            </a:endParaRPr>
          </a:p>
        </p:txBody>
      </p:sp>
      <p:sp>
        <p:nvSpPr>
          <p:cNvPr id="145" name="Google Shape;145;p17"/>
          <p:cNvSpPr txBox="1">
            <a:spLocks noGrp="1"/>
          </p:cNvSpPr>
          <p:nvPr>
            <p:ph type="sldNum" idx="12"/>
          </p:nvPr>
        </p:nvSpPr>
        <p:spPr>
          <a:xfrm>
            <a:off x="11360861" y="6371662"/>
            <a:ext cx="644541"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a:solidFill>
                  <a:schemeClr val="tx1"/>
                </a:solidFill>
                <a:latin typeface="Corbel" panose="020B0503020204020204" pitchFamily="34" charset="0"/>
                <a:ea typeface="Raleway"/>
                <a:cs typeface="Raleway"/>
                <a:sym typeface="Raleway"/>
              </a:rPr>
              <a:t>4</a:t>
            </a:r>
            <a:endParaRPr sz="1800" b="1" dirty="0">
              <a:solidFill>
                <a:schemeClr val="tx1"/>
              </a:solidFill>
              <a:latin typeface="Corbel" panose="020B0503020204020204" pitchFamily="34" charset="0"/>
              <a:ea typeface="Raleway"/>
              <a:cs typeface="Raleway"/>
              <a:sym typeface="Raleway"/>
            </a:endParaRPr>
          </a:p>
        </p:txBody>
      </p:sp>
      <p:pic>
        <p:nvPicPr>
          <p:cNvPr id="10" name="Picture 2" descr="http://energy.concord.org/energy3d/resources/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94" y="5159886"/>
            <a:ext cx="609600" cy="609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txBox="1"/>
          <p:nvPr/>
        </p:nvSpPr>
        <p:spPr>
          <a:xfrm>
            <a:off x="588784" y="643796"/>
            <a:ext cx="5854378" cy="4079861"/>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600" dirty="0">
                <a:solidFill>
                  <a:schemeClr val="dk1"/>
                </a:solidFill>
                <a:latin typeface="Corbel" panose="020B0503020204020204" pitchFamily="34" charset="0"/>
                <a:ea typeface="Raleway"/>
                <a:cs typeface="Raleway"/>
                <a:sym typeface="Raleway"/>
              </a:rPr>
              <a:t> </a:t>
            </a:r>
            <a:r>
              <a:rPr lang="en-US" sz="2000" b="1" dirty="0" smtClean="0">
                <a:solidFill>
                  <a:schemeClr val="dk1"/>
                </a:solidFill>
                <a:latin typeface="Corbel" panose="020B0503020204020204" pitchFamily="34" charset="0"/>
                <a:ea typeface="Raleway"/>
                <a:cs typeface="Raleway"/>
                <a:sym typeface="Raleway"/>
              </a:rPr>
              <a:t>1.4 The Sun </a:t>
            </a:r>
            <a:r>
              <a:rPr lang="en-US" sz="2000" b="1" dirty="0">
                <a:solidFill>
                  <a:schemeClr val="dk1"/>
                </a:solidFill>
                <a:latin typeface="Corbel" panose="020B0503020204020204" pitchFamily="34" charset="0"/>
                <a:ea typeface="Raleway"/>
                <a:cs typeface="Raleway"/>
                <a:sym typeface="Raleway"/>
              </a:rPr>
              <a:t>Path in Different Parts of the World</a:t>
            </a:r>
          </a:p>
          <a:p>
            <a:pPr lvl="0"/>
            <a:endParaRPr lang="en-US" sz="1600" dirty="0">
              <a:latin typeface="Corbel" panose="020B0503020204020204" pitchFamily="34" charset="0"/>
              <a:ea typeface="Calibri"/>
              <a:cs typeface="Calibri"/>
              <a:sym typeface="Calibri"/>
            </a:endParaRPr>
          </a:p>
          <a:p>
            <a:pPr marL="0" lvl="0" indent="0" algn="just" rtl="0">
              <a:lnSpc>
                <a:spcPct val="115000"/>
              </a:lnSpc>
              <a:spcBef>
                <a:spcPts val="0"/>
              </a:spcBef>
              <a:spcAft>
                <a:spcPts val="0"/>
              </a:spcAft>
              <a:buNone/>
            </a:pPr>
            <a:r>
              <a:rPr lang="en-US" sz="1600" dirty="0" smtClean="0">
                <a:solidFill>
                  <a:schemeClr val="dk1"/>
                </a:solidFill>
                <a:latin typeface="Corbel" panose="020B0503020204020204" pitchFamily="34" charset="0"/>
                <a:ea typeface="Raleway"/>
                <a:cs typeface="Raleway"/>
                <a:sym typeface="Raleway"/>
              </a:rPr>
              <a:t>As </a:t>
            </a:r>
            <a:r>
              <a:rPr lang="en-US" sz="1600" dirty="0">
                <a:solidFill>
                  <a:schemeClr val="dk1"/>
                </a:solidFill>
                <a:latin typeface="Corbel" panose="020B0503020204020204" pitchFamily="34" charset="0"/>
                <a:ea typeface="Raleway"/>
                <a:cs typeface="Raleway"/>
                <a:sym typeface="Raleway"/>
              </a:rPr>
              <a:t>the Earth spins, different parts of the world may receive different amounts of solar energy on the same day. During the March and September equinoxes (Figure 4). the Sun is directly overhead at the Equator and the daytime is the same everywhere on the Earth (the lengths of day and night are also the same—12 hours each). But during the June solstice, the Sun is above the Tropic of Cancer (23.5° north to the Equator). It never sets at the North Pole and never rises at the South Pole. On the other hand, during the December solstice, the Sun is above the Tropic of Capricorn (23.5° south to the Equator). It never rises at the North Pole and never sets at the South Pole. </a:t>
            </a:r>
            <a:endParaRPr sz="1600" b="1" dirty="0">
              <a:solidFill>
                <a:schemeClr val="dk1"/>
              </a:solidFill>
              <a:latin typeface="Corbel" panose="020B0503020204020204" pitchFamily="34" charset="0"/>
              <a:ea typeface="Raleway"/>
              <a:cs typeface="Raleway"/>
              <a:sym typeface="Raleway"/>
            </a:endParaRPr>
          </a:p>
        </p:txBody>
      </p:sp>
      <p:sp>
        <p:nvSpPr>
          <p:cNvPr id="155" name="Google Shape;155;p18"/>
          <p:cNvSpPr txBox="1"/>
          <p:nvPr/>
        </p:nvSpPr>
        <p:spPr>
          <a:xfrm>
            <a:off x="1590315" y="4948970"/>
            <a:ext cx="4656750" cy="1373994"/>
          </a:xfrm>
          <a:prstGeom prst="roundRect">
            <a:avLst>
              <a:gd name="adj" fmla="val 8344"/>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600" b="1" dirty="0">
                <a:solidFill>
                  <a:schemeClr val="dk1"/>
                </a:solidFill>
                <a:latin typeface="Corbel" panose="020B0503020204020204" pitchFamily="34" charset="0"/>
                <a:ea typeface="Raleway"/>
                <a:cs typeface="Raleway"/>
                <a:sym typeface="Raleway"/>
              </a:rPr>
              <a:t>To observe the </a:t>
            </a:r>
            <a:r>
              <a:rPr lang="en-US" sz="1600" b="1" dirty="0" smtClean="0">
                <a:solidFill>
                  <a:schemeClr val="dk1"/>
                </a:solidFill>
                <a:latin typeface="Corbel" panose="020B0503020204020204" pitchFamily="34" charset="0"/>
                <a:ea typeface="Raleway"/>
                <a:cs typeface="Raleway"/>
                <a:sym typeface="Raleway"/>
              </a:rPr>
              <a:t>Sun </a:t>
            </a:r>
            <a:r>
              <a:rPr lang="en-US" sz="1600" b="1" dirty="0">
                <a:solidFill>
                  <a:schemeClr val="dk1"/>
                </a:solidFill>
                <a:latin typeface="Corbel" panose="020B0503020204020204" pitchFamily="34" charset="0"/>
                <a:ea typeface="Raleway"/>
                <a:cs typeface="Raleway"/>
                <a:sym typeface="Raleway"/>
              </a:rPr>
              <a:t>path in different parts of the world, open </a:t>
            </a:r>
            <a:r>
              <a:rPr lang="en-US" sz="1600" b="1" i="1" dirty="0">
                <a:solidFill>
                  <a:schemeClr val="dk1"/>
                </a:solidFill>
                <a:latin typeface="Corbel" panose="020B0503020204020204" pitchFamily="34" charset="0"/>
                <a:ea typeface="Raleway"/>
                <a:cs typeface="Raleway"/>
                <a:sym typeface="Raleway"/>
              </a:rPr>
              <a:t>Tutorials &gt; Solar Science Basics &gt; Sun Path</a:t>
            </a:r>
            <a:r>
              <a:rPr lang="en-US" sz="1600" b="1" dirty="0">
                <a:solidFill>
                  <a:schemeClr val="dk1"/>
                </a:solidFill>
                <a:latin typeface="Corbel" panose="020B0503020204020204" pitchFamily="34" charset="0"/>
                <a:ea typeface="Raleway"/>
                <a:cs typeface="Raleway"/>
                <a:sym typeface="Raleway"/>
              </a:rPr>
              <a:t> in Energy3D and follow the instruction in </a:t>
            </a:r>
            <a:r>
              <a:rPr lang="en-US" sz="1600" b="1" i="1" dirty="0">
                <a:solidFill>
                  <a:schemeClr val="dk1"/>
                </a:solidFill>
                <a:latin typeface="Corbel" panose="020B0503020204020204" pitchFamily="34" charset="0"/>
                <a:ea typeface="Raleway"/>
                <a:cs typeface="Raleway"/>
                <a:sym typeface="Raleway"/>
              </a:rPr>
              <a:t>Sheet 4</a:t>
            </a:r>
            <a:r>
              <a:rPr lang="en-US" sz="1600" b="1" dirty="0">
                <a:solidFill>
                  <a:schemeClr val="dk1"/>
                </a:solidFill>
                <a:latin typeface="Corbel" panose="020B0503020204020204" pitchFamily="34" charset="0"/>
                <a:ea typeface="Raleway"/>
                <a:cs typeface="Raleway"/>
                <a:sym typeface="Raleway"/>
              </a:rPr>
              <a:t>.</a:t>
            </a:r>
            <a:endParaRPr b="1" dirty="0">
              <a:latin typeface="Corbel" panose="020B0503020204020204" pitchFamily="34" charset="0"/>
              <a:ea typeface="Calibri"/>
              <a:cs typeface="Calibri"/>
              <a:sym typeface="Calibri"/>
            </a:endParaRPr>
          </a:p>
        </p:txBody>
      </p:sp>
      <p:sp>
        <p:nvSpPr>
          <p:cNvPr id="156" name="Google Shape;156;p18"/>
          <p:cNvSpPr txBox="1">
            <a:spLocks noGrp="1"/>
          </p:cNvSpPr>
          <p:nvPr>
            <p:ph type="sldNum" idx="12"/>
          </p:nvPr>
        </p:nvSpPr>
        <p:spPr>
          <a:xfrm>
            <a:off x="11396499" y="6362741"/>
            <a:ext cx="5253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a:solidFill>
                  <a:schemeClr val="tx1"/>
                </a:solidFill>
                <a:latin typeface="Corbel" panose="020B0503020204020204" pitchFamily="34" charset="0"/>
                <a:ea typeface="Raleway"/>
                <a:cs typeface="Raleway"/>
                <a:sym typeface="Raleway"/>
              </a:rPr>
              <a:t>5</a:t>
            </a:r>
            <a:endParaRPr sz="1800" b="1" dirty="0">
              <a:solidFill>
                <a:schemeClr val="tx1"/>
              </a:solidFill>
              <a:latin typeface="Corbel" panose="020B0503020204020204" pitchFamily="34" charset="0"/>
              <a:ea typeface="Raleway"/>
              <a:cs typeface="Raleway"/>
              <a:sym typeface="Raleway"/>
            </a:endParaRPr>
          </a:p>
        </p:txBody>
      </p:sp>
      <p:grpSp>
        <p:nvGrpSpPr>
          <p:cNvPr id="157" name="Google Shape;157;p18"/>
          <p:cNvGrpSpPr/>
          <p:nvPr/>
        </p:nvGrpSpPr>
        <p:grpSpPr>
          <a:xfrm>
            <a:off x="6844487" y="809665"/>
            <a:ext cx="4382561" cy="3316286"/>
            <a:chOff x="6679462" y="1108518"/>
            <a:chExt cx="5211126" cy="3883758"/>
          </a:xfrm>
        </p:grpSpPr>
        <p:pic>
          <p:nvPicPr>
            <p:cNvPr id="158" name="Google Shape;158;p18">
              <a:hlinkClick r:id="rId3"/>
            </p:cNvPr>
            <p:cNvPicPr preferRelativeResize="0"/>
            <p:nvPr/>
          </p:nvPicPr>
          <p:blipFill>
            <a:blip r:embed="rId4">
              <a:alphaModFix/>
            </a:blip>
            <a:stretch>
              <a:fillRect/>
            </a:stretch>
          </p:blipFill>
          <p:spPr>
            <a:xfrm>
              <a:off x="6679462" y="1108518"/>
              <a:ext cx="5211126" cy="3883758"/>
            </a:xfrm>
            <a:prstGeom prst="rect">
              <a:avLst/>
            </a:prstGeom>
            <a:noFill/>
            <a:ln>
              <a:noFill/>
            </a:ln>
          </p:spPr>
        </p:pic>
        <p:cxnSp>
          <p:nvCxnSpPr>
            <p:cNvPr id="159" name="Google Shape;159;p18"/>
            <p:cNvCxnSpPr/>
            <p:nvPr/>
          </p:nvCxnSpPr>
          <p:spPr>
            <a:xfrm rot="10800000" flipH="1">
              <a:off x="9437850" y="3849650"/>
              <a:ext cx="684600" cy="10200"/>
            </a:xfrm>
            <a:prstGeom prst="straightConnector1">
              <a:avLst/>
            </a:prstGeom>
            <a:noFill/>
            <a:ln w="38100" cap="flat" cmpd="sng">
              <a:solidFill>
                <a:srgbClr val="FF9900"/>
              </a:solidFill>
              <a:prstDash val="solid"/>
              <a:round/>
              <a:headEnd type="none" w="med" len="med"/>
              <a:tailEnd type="triangle" w="med" len="med"/>
            </a:ln>
          </p:spPr>
        </p:cxnSp>
        <p:cxnSp>
          <p:nvCxnSpPr>
            <p:cNvPr id="160" name="Google Shape;160;p18"/>
            <p:cNvCxnSpPr/>
            <p:nvPr/>
          </p:nvCxnSpPr>
          <p:spPr>
            <a:xfrm rot="10800000" flipH="1">
              <a:off x="6922225" y="3852350"/>
              <a:ext cx="640200" cy="4800"/>
            </a:xfrm>
            <a:prstGeom prst="straightConnector1">
              <a:avLst/>
            </a:prstGeom>
            <a:noFill/>
            <a:ln w="38100" cap="flat" cmpd="sng">
              <a:solidFill>
                <a:srgbClr val="FF9900"/>
              </a:solidFill>
              <a:prstDash val="solid"/>
              <a:round/>
              <a:headEnd type="none" w="med" len="med"/>
              <a:tailEnd type="triangle" w="med" len="med"/>
            </a:ln>
          </p:spPr>
        </p:cxnSp>
        <p:cxnSp>
          <p:nvCxnSpPr>
            <p:cNvPr id="161" name="Google Shape;161;p18"/>
            <p:cNvCxnSpPr/>
            <p:nvPr/>
          </p:nvCxnSpPr>
          <p:spPr>
            <a:xfrm rot="10800000" flipH="1">
              <a:off x="7970400" y="2045300"/>
              <a:ext cx="640200" cy="4800"/>
            </a:xfrm>
            <a:prstGeom prst="straightConnector1">
              <a:avLst/>
            </a:prstGeom>
            <a:noFill/>
            <a:ln w="38100" cap="flat" cmpd="sng">
              <a:solidFill>
                <a:srgbClr val="FF9900"/>
              </a:solidFill>
              <a:prstDash val="solid"/>
              <a:round/>
              <a:headEnd type="none" w="med" len="med"/>
              <a:tailEnd type="triangle" w="med" len="med"/>
            </a:ln>
          </p:spPr>
        </p:cxnSp>
      </p:grpSp>
      <p:sp>
        <p:nvSpPr>
          <p:cNvPr id="162" name="Google Shape;162;p18"/>
          <p:cNvSpPr txBox="1"/>
          <p:nvPr/>
        </p:nvSpPr>
        <p:spPr>
          <a:xfrm>
            <a:off x="6758411" y="4285459"/>
            <a:ext cx="4807634" cy="97902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i="1" dirty="0">
                <a:solidFill>
                  <a:schemeClr val="dk1"/>
                </a:solidFill>
                <a:latin typeface="Corbel" panose="020B0503020204020204" pitchFamily="34" charset="0"/>
                <a:ea typeface="Raleway"/>
                <a:cs typeface="Raleway"/>
                <a:sym typeface="Raleway"/>
              </a:rPr>
              <a:t>Figure 4. The Sun’s direction relative to the Equator, the Tropic of Cancer, and the Tropic of Capricorn in different </a:t>
            </a:r>
            <a:r>
              <a:rPr lang="en-US" i="1" dirty="0" smtClean="0">
                <a:solidFill>
                  <a:schemeClr val="dk1"/>
                </a:solidFill>
                <a:latin typeface="Corbel" panose="020B0503020204020204" pitchFamily="34" charset="0"/>
                <a:ea typeface="Raleway"/>
                <a:cs typeface="Raleway"/>
                <a:sym typeface="Raleway"/>
              </a:rPr>
              <a:t>seasons. </a:t>
            </a:r>
          </a:p>
          <a:p>
            <a:pPr marL="0" lvl="0" indent="0" algn="l" rtl="0">
              <a:lnSpc>
                <a:spcPct val="115000"/>
              </a:lnSpc>
              <a:spcBef>
                <a:spcPts val="600"/>
              </a:spcBef>
              <a:spcAft>
                <a:spcPts val="0"/>
              </a:spcAft>
              <a:buClr>
                <a:schemeClr val="dk1"/>
              </a:buClr>
              <a:buSzPts val="1100"/>
              <a:buFont typeface="Arial"/>
              <a:buNone/>
            </a:pPr>
            <a:r>
              <a:rPr lang="en-US" i="1" dirty="0" smtClean="0">
                <a:solidFill>
                  <a:schemeClr val="dk1"/>
                </a:solidFill>
                <a:latin typeface="Corbel" panose="020B0503020204020204" pitchFamily="34" charset="0"/>
                <a:ea typeface="Raleway"/>
                <a:cs typeface="Raleway"/>
                <a:sym typeface="Raleway"/>
              </a:rPr>
              <a:t>Credit: Merriam-Webster</a:t>
            </a:r>
            <a:r>
              <a:rPr lang="en-US" i="1" dirty="0">
                <a:solidFill>
                  <a:schemeClr val="dk1"/>
                </a:solidFill>
                <a:latin typeface="Corbel" panose="020B0503020204020204" pitchFamily="34" charset="0"/>
                <a:ea typeface="Raleway"/>
                <a:cs typeface="Raleway"/>
                <a:sym typeface="Raleway"/>
              </a:rPr>
              <a:t>, Inc</a:t>
            </a:r>
            <a:r>
              <a:rPr lang="en-US" i="1" dirty="0" smtClean="0">
                <a:solidFill>
                  <a:schemeClr val="dk1"/>
                </a:solidFill>
                <a:latin typeface="Corbel" panose="020B0503020204020204" pitchFamily="34" charset="0"/>
                <a:ea typeface="Raleway"/>
                <a:cs typeface="Raleway"/>
                <a:sym typeface="Raleway"/>
              </a:rPr>
              <a:t>.</a:t>
            </a:r>
            <a:endParaRPr dirty="0">
              <a:latin typeface="Corbel" panose="020B0503020204020204" pitchFamily="34" charset="0"/>
              <a:ea typeface="Calibri"/>
              <a:cs typeface="Calibri"/>
              <a:sym typeface="Calibri"/>
            </a:endParaRPr>
          </a:p>
        </p:txBody>
      </p:sp>
      <p:pic>
        <p:nvPicPr>
          <p:cNvPr id="14" name="Picture 2" descr="http://energy.concord.org/energy3d/resources/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564" y="5331167"/>
            <a:ext cx="609600" cy="609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p:nvPr/>
        </p:nvSpPr>
        <p:spPr>
          <a:xfrm>
            <a:off x="351700" y="820111"/>
            <a:ext cx="6067200" cy="3340905"/>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US" sz="1600" dirty="0" smtClean="0">
                <a:latin typeface="Corbel" panose="020B0503020204020204" pitchFamily="34" charset="0"/>
                <a:ea typeface="Raleway"/>
                <a:cs typeface="Raleway"/>
                <a:sym typeface="Raleway"/>
              </a:rPr>
              <a:t>Solar </a:t>
            </a:r>
            <a:r>
              <a:rPr lang="en-US" sz="1600" dirty="0">
                <a:latin typeface="Corbel" panose="020B0503020204020204" pitchFamily="34" charset="0"/>
                <a:ea typeface="Raleway"/>
                <a:cs typeface="Raleway"/>
                <a:sym typeface="Raleway"/>
              </a:rPr>
              <a:t>radiation on a surface is the strongest when it faces the Sun directly. As the angle between the sunlight beam and the surface normal (the direction perpendicular to the surface) increases, the intensity of solar radiation on the surface decreases. Mathematically, this is governed by the following formula:</a:t>
            </a:r>
            <a:endParaRPr sz="1600" dirty="0">
              <a:latin typeface="Corbel" panose="020B0503020204020204" pitchFamily="34" charset="0"/>
              <a:ea typeface="Raleway"/>
              <a:cs typeface="Raleway"/>
              <a:sym typeface="Raleway"/>
            </a:endParaRPr>
          </a:p>
          <a:p>
            <a:pPr marL="0" lvl="0" indent="0" algn="just" rtl="0">
              <a:lnSpc>
                <a:spcPct val="115000"/>
              </a:lnSpc>
              <a:spcBef>
                <a:spcPts val="0"/>
              </a:spcBef>
              <a:spcAft>
                <a:spcPts val="0"/>
              </a:spcAft>
              <a:buNone/>
            </a:pPr>
            <a:endParaRPr sz="1600" dirty="0">
              <a:latin typeface="Corbel" panose="020B0503020204020204" pitchFamily="34" charset="0"/>
              <a:ea typeface="Raleway"/>
              <a:cs typeface="Raleway"/>
              <a:sym typeface="Raleway"/>
            </a:endParaRPr>
          </a:p>
          <a:p>
            <a:pPr marL="0" lvl="0" indent="0" algn="just" rtl="0">
              <a:lnSpc>
                <a:spcPct val="115000"/>
              </a:lnSpc>
              <a:spcBef>
                <a:spcPts val="0"/>
              </a:spcBef>
              <a:spcAft>
                <a:spcPts val="0"/>
              </a:spcAft>
              <a:buNone/>
            </a:pPr>
            <a:r>
              <a:rPr lang="en-US" sz="1600" dirty="0">
                <a:latin typeface="Corbel" panose="020B0503020204020204" pitchFamily="34" charset="0"/>
                <a:ea typeface="Raleway"/>
                <a:cs typeface="Raleway"/>
                <a:sym typeface="Raleway"/>
              </a:rPr>
              <a:t> </a:t>
            </a:r>
            <a:endParaRPr sz="1600" dirty="0">
              <a:latin typeface="Corbel" panose="020B0503020204020204" pitchFamily="34" charset="0"/>
              <a:ea typeface="Raleway"/>
              <a:cs typeface="Raleway"/>
              <a:sym typeface="Raleway"/>
            </a:endParaRPr>
          </a:p>
          <a:p>
            <a:pPr marL="0" lvl="0" indent="0" algn="just" rtl="0">
              <a:lnSpc>
                <a:spcPct val="115000"/>
              </a:lnSpc>
              <a:spcBef>
                <a:spcPts val="0"/>
              </a:spcBef>
              <a:spcAft>
                <a:spcPts val="0"/>
              </a:spcAft>
              <a:buNone/>
            </a:pPr>
            <a:endParaRPr sz="1600" dirty="0">
              <a:latin typeface="Corbel" panose="020B0503020204020204" pitchFamily="34" charset="0"/>
              <a:ea typeface="Raleway"/>
              <a:cs typeface="Raleway"/>
              <a:sym typeface="Raleway"/>
            </a:endParaRPr>
          </a:p>
          <a:p>
            <a:pPr marL="0" lvl="0" indent="0" algn="just" rtl="0">
              <a:lnSpc>
                <a:spcPct val="115000"/>
              </a:lnSpc>
              <a:spcBef>
                <a:spcPts val="0"/>
              </a:spcBef>
              <a:spcAft>
                <a:spcPts val="0"/>
              </a:spcAft>
              <a:buNone/>
            </a:pPr>
            <a:r>
              <a:rPr lang="en-US" sz="1600" dirty="0">
                <a:latin typeface="Corbel" panose="020B0503020204020204" pitchFamily="34" charset="0"/>
                <a:ea typeface="Raleway"/>
                <a:cs typeface="Raleway"/>
                <a:sym typeface="Raleway"/>
              </a:rPr>
              <a:t>where </a:t>
            </a:r>
            <a:r>
              <a:rPr lang="en-US" sz="1600" i="1" dirty="0" err="1">
                <a:latin typeface="Corbel" panose="020B0503020204020204" pitchFamily="34" charset="0"/>
                <a:ea typeface="Raleway"/>
                <a:cs typeface="Raleway"/>
                <a:sym typeface="Raleway"/>
              </a:rPr>
              <a:t>E</a:t>
            </a:r>
            <a:r>
              <a:rPr lang="en-US" sz="1600" baseline="-25000" dirty="0" err="1">
                <a:latin typeface="Corbel" panose="020B0503020204020204" pitchFamily="34" charset="0"/>
                <a:ea typeface="Raleway"/>
                <a:cs typeface="Raleway"/>
                <a:sym typeface="Raleway"/>
              </a:rPr>
              <a:t>max</a:t>
            </a:r>
            <a:r>
              <a:rPr lang="en-US" sz="1600" dirty="0">
                <a:latin typeface="Corbel" panose="020B0503020204020204" pitchFamily="34" charset="0"/>
                <a:ea typeface="Raleway"/>
                <a:cs typeface="Raleway"/>
                <a:sym typeface="Raleway"/>
              </a:rPr>
              <a:t> is the maximum solar energy that hits the surface when it faces the Sun directly and </a:t>
            </a:r>
            <a:r>
              <a:rPr lang="en-US" sz="1600" i="1" dirty="0">
                <a:latin typeface="Corbel" panose="020B0503020204020204" pitchFamily="34" charset="0"/>
                <a:ea typeface="Raleway"/>
                <a:cs typeface="Raleway"/>
                <a:sym typeface="Raleway"/>
              </a:rPr>
              <a:t>θ</a:t>
            </a:r>
            <a:r>
              <a:rPr lang="en-US" sz="1600" dirty="0">
                <a:latin typeface="Corbel" panose="020B0503020204020204" pitchFamily="34" charset="0"/>
                <a:ea typeface="Raleway"/>
                <a:cs typeface="Raleway"/>
                <a:sym typeface="Raleway"/>
              </a:rPr>
              <a:t> is the angle between the sunlight beam and the surface normal. Figure 5 illustrates this effect</a:t>
            </a:r>
            <a:r>
              <a:rPr lang="en-US" sz="1600" dirty="0" smtClean="0">
                <a:latin typeface="Corbel" panose="020B0503020204020204" pitchFamily="34" charset="0"/>
                <a:ea typeface="Raleway"/>
                <a:cs typeface="Raleway"/>
                <a:sym typeface="Raleway"/>
              </a:rPr>
              <a:t>.</a:t>
            </a:r>
            <a:endParaRPr sz="1600" dirty="0">
              <a:latin typeface="Corbel" panose="020B0503020204020204" pitchFamily="34" charset="0"/>
              <a:ea typeface="Raleway"/>
              <a:cs typeface="Raleway"/>
              <a:sym typeface="Raleway"/>
            </a:endParaRPr>
          </a:p>
        </p:txBody>
      </p:sp>
      <p:pic>
        <p:nvPicPr>
          <p:cNvPr id="170" name="Google Shape;170;p19"/>
          <p:cNvPicPr preferRelativeResize="0"/>
          <p:nvPr/>
        </p:nvPicPr>
        <p:blipFill>
          <a:blip r:embed="rId3">
            <a:alphaModFix/>
          </a:blip>
          <a:stretch>
            <a:fillRect/>
          </a:stretch>
        </p:blipFill>
        <p:spPr>
          <a:xfrm>
            <a:off x="2302893" y="2446297"/>
            <a:ext cx="2273225" cy="572300"/>
          </a:xfrm>
          <a:prstGeom prst="rect">
            <a:avLst/>
          </a:prstGeom>
          <a:noFill/>
          <a:ln>
            <a:noFill/>
          </a:ln>
        </p:spPr>
      </p:pic>
      <p:pic>
        <p:nvPicPr>
          <p:cNvPr id="171" name="Google Shape;171;p19"/>
          <p:cNvPicPr preferRelativeResize="0"/>
          <p:nvPr/>
        </p:nvPicPr>
        <p:blipFill rotWithShape="1">
          <a:blip r:embed="rId4">
            <a:alphaModFix/>
          </a:blip>
          <a:srcRect b="18052"/>
          <a:stretch/>
        </p:blipFill>
        <p:spPr>
          <a:xfrm>
            <a:off x="7144472" y="527714"/>
            <a:ext cx="4140563" cy="3504378"/>
          </a:xfrm>
          <a:prstGeom prst="rect">
            <a:avLst/>
          </a:prstGeom>
          <a:noFill/>
          <a:ln>
            <a:noFill/>
          </a:ln>
        </p:spPr>
      </p:pic>
      <p:sp>
        <p:nvSpPr>
          <p:cNvPr id="172" name="Google Shape;172;p19"/>
          <p:cNvSpPr txBox="1"/>
          <p:nvPr/>
        </p:nvSpPr>
        <p:spPr>
          <a:xfrm>
            <a:off x="351700" y="159014"/>
            <a:ext cx="3780810" cy="737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2400" b="1" dirty="0">
                <a:solidFill>
                  <a:schemeClr val="dk1"/>
                </a:solidFill>
                <a:latin typeface="Corbel" panose="020B0503020204020204" pitchFamily="34" charset="0"/>
                <a:ea typeface="Raleway"/>
                <a:cs typeface="Raleway"/>
                <a:sym typeface="Raleway"/>
              </a:rPr>
              <a:t>2</a:t>
            </a:r>
            <a:r>
              <a:rPr lang="en-US" sz="2400" b="1" dirty="0" smtClean="0">
                <a:solidFill>
                  <a:schemeClr val="dk1"/>
                </a:solidFill>
                <a:latin typeface="Corbel" panose="020B0503020204020204" pitchFamily="34" charset="0"/>
                <a:ea typeface="Raleway"/>
                <a:cs typeface="Raleway"/>
                <a:sym typeface="Raleway"/>
              </a:rPr>
              <a:t>. </a:t>
            </a:r>
            <a:r>
              <a:rPr lang="en-US" sz="2400" b="1" dirty="0">
                <a:solidFill>
                  <a:schemeClr val="dk1"/>
                </a:solidFill>
                <a:latin typeface="Corbel" panose="020B0503020204020204" pitchFamily="34" charset="0"/>
                <a:ea typeface="Raleway"/>
                <a:cs typeface="Raleway"/>
                <a:sym typeface="Raleway"/>
              </a:rPr>
              <a:t>The Projection Effect</a:t>
            </a:r>
            <a:endParaRPr dirty="0">
              <a:latin typeface="Corbel" panose="020B0503020204020204" pitchFamily="34" charset="0"/>
              <a:ea typeface="Calibri"/>
              <a:cs typeface="Calibri"/>
              <a:sym typeface="Calibri"/>
            </a:endParaRPr>
          </a:p>
        </p:txBody>
      </p:sp>
      <p:sp>
        <p:nvSpPr>
          <p:cNvPr id="173" name="Google Shape;173;p19"/>
          <p:cNvSpPr txBox="1">
            <a:spLocks noGrp="1"/>
          </p:cNvSpPr>
          <p:nvPr>
            <p:ph type="sldNum" idx="12"/>
          </p:nvPr>
        </p:nvSpPr>
        <p:spPr>
          <a:xfrm>
            <a:off x="11458993" y="6309214"/>
            <a:ext cx="447742"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a:solidFill>
                  <a:schemeClr val="tx1"/>
                </a:solidFill>
                <a:latin typeface="Corbel" panose="020B0503020204020204" pitchFamily="34" charset="0"/>
                <a:ea typeface="Raleway"/>
                <a:cs typeface="Raleway"/>
                <a:sym typeface="Raleway"/>
              </a:rPr>
              <a:t>6</a:t>
            </a:r>
            <a:endParaRPr sz="1800" b="1" dirty="0">
              <a:solidFill>
                <a:schemeClr val="tx1"/>
              </a:solidFill>
              <a:latin typeface="Corbel" panose="020B0503020204020204" pitchFamily="34" charset="0"/>
              <a:ea typeface="Raleway"/>
              <a:cs typeface="Raleway"/>
              <a:sym typeface="Raleway"/>
            </a:endParaRPr>
          </a:p>
        </p:txBody>
      </p:sp>
      <p:sp>
        <p:nvSpPr>
          <p:cNvPr id="174" name="Google Shape;174;p19"/>
          <p:cNvSpPr txBox="1"/>
          <p:nvPr/>
        </p:nvSpPr>
        <p:spPr>
          <a:xfrm>
            <a:off x="7010657" y="4161016"/>
            <a:ext cx="4448336" cy="90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i="1" dirty="0">
                <a:solidFill>
                  <a:schemeClr val="dk1"/>
                </a:solidFill>
                <a:latin typeface="Corbel" panose="020B0503020204020204" pitchFamily="34" charset="0"/>
                <a:ea typeface="Raleway"/>
                <a:cs typeface="Raleway"/>
                <a:sym typeface="Raleway"/>
              </a:rPr>
              <a:t>Figure 5. The projection effect on a horizontal surface. The sizes of the dashed areas represent the amounts of solar radiation that the surface receives at the two angles.</a:t>
            </a:r>
            <a:endParaRPr dirty="0">
              <a:solidFill>
                <a:schemeClr val="dk1"/>
              </a:solidFill>
              <a:latin typeface="Corbel" panose="020B0503020204020204" pitchFamily="34" charset="0"/>
              <a:ea typeface="Raleway"/>
              <a:cs typeface="Raleway"/>
              <a:sym typeface="Raleway"/>
            </a:endParaRPr>
          </a:p>
        </p:txBody>
      </p:sp>
      <p:sp>
        <p:nvSpPr>
          <p:cNvPr id="9" name="Google Shape;155;p18"/>
          <p:cNvSpPr txBox="1"/>
          <p:nvPr/>
        </p:nvSpPr>
        <p:spPr>
          <a:xfrm>
            <a:off x="1397749" y="4969309"/>
            <a:ext cx="5021151" cy="1101415"/>
          </a:xfrm>
          <a:prstGeom prst="roundRect">
            <a:avLst>
              <a:gd name="adj" fmla="val 8344"/>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lvl="0">
              <a:lnSpc>
                <a:spcPct val="115000"/>
              </a:lnSpc>
              <a:buClr>
                <a:schemeClr val="dk1"/>
              </a:buClr>
              <a:buSzPts val="1100"/>
            </a:pPr>
            <a:r>
              <a:rPr lang="en-US" sz="1600" b="1" dirty="0">
                <a:solidFill>
                  <a:schemeClr val="dk1"/>
                </a:solidFill>
                <a:latin typeface="Corbel" panose="020B0503020204020204" pitchFamily="34" charset="0"/>
                <a:ea typeface="Raleway"/>
                <a:cs typeface="Raleway"/>
                <a:sym typeface="Raleway"/>
              </a:rPr>
              <a:t>To investigate the projection </a:t>
            </a:r>
            <a:r>
              <a:rPr lang="en-US" sz="1600" b="1" dirty="0" smtClean="0">
                <a:solidFill>
                  <a:schemeClr val="dk1"/>
                </a:solidFill>
                <a:latin typeface="Corbel" panose="020B0503020204020204" pitchFamily="34" charset="0"/>
                <a:ea typeface="Raleway"/>
                <a:cs typeface="Raleway"/>
                <a:sym typeface="Raleway"/>
              </a:rPr>
              <a:t>effect, </a:t>
            </a:r>
            <a:r>
              <a:rPr lang="en-US" sz="1600" b="1" dirty="0">
                <a:solidFill>
                  <a:schemeClr val="dk1"/>
                </a:solidFill>
                <a:latin typeface="Corbel" panose="020B0503020204020204" pitchFamily="34" charset="0"/>
                <a:ea typeface="Raleway"/>
                <a:cs typeface="Raleway"/>
                <a:sym typeface="Raleway"/>
              </a:rPr>
              <a:t>open </a:t>
            </a:r>
            <a:r>
              <a:rPr lang="en-US" sz="1600" b="1" i="1" dirty="0">
                <a:solidFill>
                  <a:schemeClr val="dk1"/>
                </a:solidFill>
                <a:latin typeface="Corbel" panose="020B0503020204020204" pitchFamily="34" charset="0"/>
                <a:ea typeface="Raleway"/>
                <a:cs typeface="Raleway"/>
                <a:sym typeface="Raleway"/>
              </a:rPr>
              <a:t>Tutorials &gt; Solar Science Basics &gt; Projection Effect </a:t>
            </a:r>
            <a:r>
              <a:rPr lang="en-US" sz="1600" b="1" dirty="0">
                <a:solidFill>
                  <a:schemeClr val="dk1"/>
                </a:solidFill>
                <a:latin typeface="Corbel" panose="020B0503020204020204" pitchFamily="34" charset="0"/>
                <a:ea typeface="Raleway"/>
                <a:cs typeface="Raleway"/>
                <a:sym typeface="Raleway"/>
              </a:rPr>
              <a:t>in Energy3D and follow the instruction in </a:t>
            </a:r>
            <a:r>
              <a:rPr lang="en-US" sz="1600" b="1" dirty="0" smtClean="0">
                <a:solidFill>
                  <a:schemeClr val="dk1"/>
                </a:solidFill>
                <a:latin typeface="Corbel" panose="020B0503020204020204" pitchFamily="34" charset="0"/>
                <a:ea typeface="Raleway"/>
                <a:cs typeface="Raleway"/>
                <a:sym typeface="Raleway"/>
              </a:rPr>
              <a:t>Sheets 1</a:t>
            </a:r>
            <a:r>
              <a:rPr lang="en-US" sz="1600" b="1" dirty="0">
                <a:solidFill>
                  <a:schemeClr val="dk1"/>
                </a:solidFill>
                <a:latin typeface="Corbel" panose="020B0503020204020204" pitchFamily="34" charset="0"/>
                <a:ea typeface="Raleway"/>
                <a:cs typeface="Raleway"/>
                <a:sym typeface="Raleway"/>
              </a:rPr>
              <a:t> </a:t>
            </a:r>
            <a:r>
              <a:rPr lang="en-US" sz="1600" b="1" dirty="0" smtClean="0">
                <a:solidFill>
                  <a:schemeClr val="dk1"/>
                </a:solidFill>
                <a:latin typeface="Corbel" panose="020B0503020204020204" pitchFamily="34" charset="0"/>
                <a:ea typeface="Raleway"/>
                <a:cs typeface="Raleway"/>
                <a:sym typeface="Raleway"/>
              </a:rPr>
              <a:t>and 2.</a:t>
            </a:r>
            <a:endParaRPr lang="en-US" sz="1600" b="1" dirty="0">
              <a:solidFill>
                <a:schemeClr val="dk1"/>
              </a:solidFill>
              <a:latin typeface="Corbel" panose="020B0503020204020204" pitchFamily="34" charset="0"/>
              <a:ea typeface="Raleway"/>
              <a:cs typeface="Raleway"/>
              <a:sym typeface="Raleway"/>
            </a:endParaRPr>
          </a:p>
        </p:txBody>
      </p:sp>
      <p:pic>
        <p:nvPicPr>
          <p:cNvPr id="10" name="Picture 2" descr="http://energy.concord.org/energy3d/resources/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34" y="5160181"/>
            <a:ext cx="609600" cy="609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txBox="1"/>
          <p:nvPr/>
        </p:nvSpPr>
        <p:spPr>
          <a:xfrm>
            <a:off x="348425" y="1032475"/>
            <a:ext cx="6067200" cy="212555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600" dirty="0">
                <a:solidFill>
                  <a:schemeClr val="dk1"/>
                </a:solidFill>
                <a:latin typeface="Corbel" panose="020B0503020204020204" pitchFamily="34" charset="0"/>
                <a:ea typeface="Raleway"/>
                <a:cs typeface="Raleway"/>
                <a:sym typeface="Raleway"/>
              </a:rPr>
              <a:t>When the Sun is at a lower angle, sunlight must travel a longer distance in the atmosphere before it reaches the ground (Figure 7). While the light shines through the atmosphere, it can be absorbed or scattered by air molecules, causing its intensity to diminish on the way. This is why the Sun appears to be weaker at dawn and dusk. In solar engineering, the loss of solar radiation to atmospheric absorption or scattering is known as air mass. </a:t>
            </a:r>
            <a:endParaRPr sz="1600" dirty="0">
              <a:solidFill>
                <a:schemeClr val="dk1"/>
              </a:solidFill>
              <a:latin typeface="Corbel" panose="020B0503020204020204" pitchFamily="34" charset="0"/>
              <a:ea typeface="Raleway"/>
              <a:cs typeface="Raleway"/>
              <a:sym typeface="Raleway"/>
            </a:endParaRPr>
          </a:p>
        </p:txBody>
      </p:sp>
      <p:sp>
        <p:nvSpPr>
          <p:cNvPr id="194" name="Google Shape;194;p21"/>
          <p:cNvSpPr txBox="1">
            <a:spLocks noGrp="1"/>
          </p:cNvSpPr>
          <p:nvPr>
            <p:ph type="sldNum" idx="12"/>
          </p:nvPr>
        </p:nvSpPr>
        <p:spPr>
          <a:xfrm>
            <a:off x="11401006" y="6265415"/>
            <a:ext cx="502949"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a:solidFill>
                  <a:schemeClr val="tx1"/>
                </a:solidFill>
                <a:latin typeface="Corbel" panose="020B0503020204020204" pitchFamily="34" charset="0"/>
                <a:ea typeface="Raleway"/>
                <a:cs typeface="Raleway"/>
                <a:sym typeface="Raleway"/>
              </a:rPr>
              <a:t>7</a:t>
            </a:r>
            <a:endParaRPr sz="1800" b="1" dirty="0">
              <a:solidFill>
                <a:schemeClr val="tx1"/>
              </a:solidFill>
              <a:latin typeface="Corbel" panose="020B0503020204020204" pitchFamily="34" charset="0"/>
              <a:ea typeface="Raleway"/>
              <a:cs typeface="Raleway"/>
              <a:sym typeface="Raleway"/>
            </a:endParaRPr>
          </a:p>
        </p:txBody>
      </p:sp>
      <p:sp>
        <p:nvSpPr>
          <p:cNvPr id="197" name="Google Shape;197;p21"/>
          <p:cNvSpPr txBox="1"/>
          <p:nvPr/>
        </p:nvSpPr>
        <p:spPr>
          <a:xfrm>
            <a:off x="438812" y="286225"/>
            <a:ext cx="3633614" cy="737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2400" b="1" dirty="0" smtClean="0">
                <a:solidFill>
                  <a:schemeClr val="dk1"/>
                </a:solidFill>
                <a:latin typeface="Corbel" panose="020B0503020204020204" pitchFamily="34" charset="0"/>
                <a:ea typeface="Raleway"/>
                <a:cs typeface="Raleway"/>
                <a:sym typeface="Raleway"/>
              </a:rPr>
              <a:t>3. The </a:t>
            </a:r>
            <a:r>
              <a:rPr lang="en-US" sz="2400" b="1" dirty="0">
                <a:solidFill>
                  <a:schemeClr val="dk1"/>
                </a:solidFill>
                <a:latin typeface="Corbel" panose="020B0503020204020204" pitchFamily="34" charset="0"/>
                <a:ea typeface="Raleway"/>
                <a:cs typeface="Raleway"/>
                <a:sym typeface="Raleway"/>
              </a:rPr>
              <a:t>Effect of Air </a:t>
            </a:r>
            <a:r>
              <a:rPr lang="en-US" sz="2400" b="1" dirty="0" smtClean="0">
                <a:solidFill>
                  <a:schemeClr val="dk1"/>
                </a:solidFill>
                <a:latin typeface="Corbel" panose="020B0503020204020204" pitchFamily="34" charset="0"/>
                <a:ea typeface="Raleway"/>
                <a:cs typeface="Raleway"/>
                <a:sym typeface="Raleway"/>
              </a:rPr>
              <a:t>Mass</a:t>
            </a:r>
            <a:endParaRPr sz="2400" b="1" dirty="0">
              <a:solidFill>
                <a:schemeClr val="dk1"/>
              </a:solidFill>
              <a:latin typeface="Corbel" panose="020B0503020204020204" pitchFamily="34" charset="0"/>
              <a:ea typeface="Raleway"/>
              <a:cs typeface="Raleway"/>
              <a:sym typeface="Raleway"/>
            </a:endParaRPr>
          </a:p>
        </p:txBody>
      </p:sp>
      <p:sp>
        <p:nvSpPr>
          <p:cNvPr id="198" name="Google Shape;198;p21"/>
          <p:cNvSpPr txBox="1"/>
          <p:nvPr/>
        </p:nvSpPr>
        <p:spPr>
          <a:xfrm>
            <a:off x="7328836" y="4561969"/>
            <a:ext cx="4390519" cy="90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US" i="1" dirty="0">
                <a:solidFill>
                  <a:schemeClr val="dk1"/>
                </a:solidFill>
                <a:latin typeface="Corbel" panose="020B0503020204020204" pitchFamily="34" charset="0"/>
                <a:ea typeface="Raleway"/>
                <a:cs typeface="Raleway"/>
                <a:sym typeface="Raleway"/>
              </a:rPr>
              <a:t>Figure </a:t>
            </a:r>
            <a:r>
              <a:rPr lang="en-US" i="1" dirty="0" smtClean="0">
                <a:solidFill>
                  <a:schemeClr val="dk1"/>
                </a:solidFill>
                <a:latin typeface="Corbel" panose="020B0503020204020204" pitchFamily="34" charset="0"/>
                <a:ea typeface="Raleway"/>
                <a:cs typeface="Raleway"/>
                <a:sym typeface="Raleway"/>
              </a:rPr>
              <a:t>6. </a:t>
            </a:r>
            <a:r>
              <a:rPr lang="en-US" i="1" dirty="0">
                <a:solidFill>
                  <a:schemeClr val="dk1"/>
                </a:solidFill>
                <a:latin typeface="Corbel" panose="020B0503020204020204" pitchFamily="34" charset="0"/>
                <a:ea typeface="Raleway"/>
                <a:cs typeface="Raleway"/>
                <a:sym typeface="Raleway"/>
              </a:rPr>
              <a:t>The attenuation of solar radiation in the atmosphere depends on the travel length.</a:t>
            </a:r>
            <a:endParaRPr dirty="0">
              <a:solidFill>
                <a:schemeClr val="dk1"/>
              </a:solidFill>
              <a:latin typeface="Corbel" panose="020B0503020204020204" pitchFamily="34" charset="0"/>
              <a:ea typeface="Raleway"/>
              <a:cs typeface="Raleway"/>
              <a:sym typeface="Raleway"/>
            </a:endParaRPr>
          </a:p>
        </p:txBody>
      </p:sp>
      <p:pic>
        <p:nvPicPr>
          <p:cNvPr id="199" name="Google Shape;199;p21"/>
          <p:cNvPicPr preferRelativeResize="0"/>
          <p:nvPr/>
        </p:nvPicPr>
        <p:blipFill>
          <a:blip r:embed="rId3">
            <a:alphaModFix/>
          </a:blip>
          <a:stretch>
            <a:fillRect/>
          </a:stretch>
        </p:blipFill>
        <p:spPr>
          <a:xfrm>
            <a:off x="7395713" y="508495"/>
            <a:ext cx="4256767" cy="3922653"/>
          </a:xfrm>
          <a:prstGeom prst="rect">
            <a:avLst/>
          </a:prstGeom>
          <a:noFill/>
          <a:ln>
            <a:noFill/>
          </a:ln>
        </p:spPr>
      </p:pic>
      <p:sp>
        <p:nvSpPr>
          <p:cNvPr id="9" name="Google Shape;155;p18"/>
          <p:cNvSpPr txBox="1"/>
          <p:nvPr/>
        </p:nvSpPr>
        <p:spPr>
          <a:xfrm>
            <a:off x="1685497" y="5087728"/>
            <a:ext cx="4656750" cy="1096478"/>
          </a:xfrm>
          <a:prstGeom prst="roundRect">
            <a:avLst>
              <a:gd name="adj" fmla="val 8344"/>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lvl="0">
              <a:lnSpc>
                <a:spcPct val="115000"/>
              </a:lnSpc>
              <a:buClr>
                <a:schemeClr val="dk1"/>
              </a:buClr>
              <a:buSzPts val="1100"/>
            </a:pPr>
            <a:r>
              <a:rPr lang="en-US" sz="1600" b="1" dirty="0">
                <a:solidFill>
                  <a:schemeClr val="dk1"/>
                </a:solidFill>
                <a:latin typeface="Corbel" panose="020B0503020204020204" pitchFamily="34" charset="0"/>
                <a:ea typeface="Raleway"/>
                <a:cs typeface="Raleway"/>
                <a:sym typeface="Raleway"/>
              </a:rPr>
              <a:t>To study the effect of air </a:t>
            </a:r>
            <a:r>
              <a:rPr lang="en-US" sz="1600" b="1" dirty="0" smtClean="0">
                <a:solidFill>
                  <a:schemeClr val="dk1"/>
                </a:solidFill>
                <a:latin typeface="Corbel" panose="020B0503020204020204" pitchFamily="34" charset="0"/>
                <a:ea typeface="Raleway"/>
                <a:cs typeface="Raleway"/>
                <a:sym typeface="Raleway"/>
              </a:rPr>
              <a:t>mass, </a:t>
            </a:r>
            <a:r>
              <a:rPr lang="en-US" sz="1600" b="1" dirty="0">
                <a:solidFill>
                  <a:schemeClr val="dk1"/>
                </a:solidFill>
                <a:latin typeface="Corbel" panose="020B0503020204020204" pitchFamily="34" charset="0"/>
                <a:ea typeface="Raleway"/>
                <a:cs typeface="Raleway"/>
                <a:sym typeface="Raleway"/>
              </a:rPr>
              <a:t>open </a:t>
            </a:r>
            <a:r>
              <a:rPr lang="en-US" sz="1600" b="1" i="1" dirty="0">
                <a:solidFill>
                  <a:schemeClr val="dk1"/>
                </a:solidFill>
                <a:latin typeface="Corbel" panose="020B0503020204020204" pitchFamily="34" charset="0"/>
                <a:ea typeface="Raleway"/>
                <a:cs typeface="Raleway"/>
                <a:sym typeface="Raleway"/>
              </a:rPr>
              <a:t>Tutorials &gt; Solar Science Basics &gt; Air Mass</a:t>
            </a:r>
            <a:r>
              <a:rPr lang="en-US" sz="1600" b="1" dirty="0">
                <a:solidFill>
                  <a:schemeClr val="dk1"/>
                </a:solidFill>
                <a:latin typeface="Corbel" panose="020B0503020204020204" pitchFamily="34" charset="0"/>
                <a:ea typeface="Raleway"/>
                <a:cs typeface="Raleway"/>
                <a:sym typeface="Raleway"/>
              </a:rPr>
              <a:t> in Energy3D and follow the instruction in Sheet 1</a:t>
            </a:r>
            <a:r>
              <a:rPr lang="en-US" sz="1600" b="1" dirty="0" smtClean="0">
                <a:solidFill>
                  <a:schemeClr val="dk1"/>
                </a:solidFill>
                <a:latin typeface="Corbel" panose="020B0503020204020204" pitchFamily="34" charset="0"/>
                <a:ea typeface="Raleway"/>
                <a:cs typeface="Raleway"/>
                <a:sym typeface="Raleway"/>
              </a:rPr>
              <a:t>.</a:t>
            </a:r>
            <a:endParaRPr lang="en-US" sz="1600" b="1" dirty="0">
              <a:solidFill>
                <a:schemeClr val="dk1"/>
              </a:solidFill>
              <a:latin typeface="Corbel" panose="020B0503020204020204" pitchFamily="34" charset="0"/>
              <a:ea typeface="Raleway"/>
              <a:cs typeface="Raleway"/>
              <a:sym typeface="Raleway"/>
            </a:endParaRPr>
          </a:p>
        </p:txBody>
      </p:sp>
      <p:pic>
        <p:nvPicPr>
          <p:cNvPr id="10" name="Picture 2" descr="http://energy.concord.org/energy3d/resources/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065" y="5387667"/>
            <a:ext cx="609600" cy="609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2"/>
          <p:cNvSpPr txBox="1"/>
          <p:nvPr/>
        </p:nvSpPr>
        <p:spPr>
          <a:xfrm>
            <a:off x="526338" y="1032475"/>
            <a:ext cx="5682662" cy="1929289"/>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600" dirty="0">
                <a:solidFill>
                  <a:schemeClr val="dk1"/>
                </a:solidFill>
                <a:latin typeface="Corbel" panose="020B0503020204020204" pitchFamily="34" charset="0"/>
                <a:ea typeface="Raleway"/>
                <a:cs typeface="Raleway"/>
                <a:sym typeface="Raleway"/>
              </a:rPr>
              <a:t>Insolation is largely determined by the latitude, but it is also affected significantly by the weather pattern, especially the sky clearness (which is approximately represented in Energy3D as the sunshine hours).  Figure </a:t>
            </a:r>
            <a:r>
              <a:rPr lang="en-US" sz="1600" dirty="0" smtClean="0">
                <a:solidFill>
                  <a:schemeClr val="dk1"/>
                </a:solidFill>
                <a:latin typeface="Corbel" panose="020B0503020204020204" pitchFamily="34" charset="0"/>
                <a:ea typeface="Raleway"/>
                <a:cs typeface="Raleway"/>
                <a:sym typeface="Raleway"/>
              </a:rPr>
              <a:t>7 </a:t>
            </a:r>
            <a:r>
              <a:rPr lang="en-US" sz="1600" dirty="0">
                <a:solidFill>
                  <a:schemeClr val="dk1"/>
                </a:solidFill>
                <a:latin typeface="Corbel" panose="020B0503020204020204" pitchFamily="34" charset="0"/>
                <a:ea typeface="Raleway"/>
                <a:cs typeface="Raleway"/>
                <a:sym typeface="Raleway"/>
              </a:rPr>
              <a:t>shows an </a:t>
            </a:r>
            <a:r>
              <a:rPr lang="en-US" sz="1600" dirty="0" smtClean="0">
                <a:solidFill>
                  <a:schemeClr val="dk1"/>
                </a:solidFill>
                <a:latin typeface="Corbel" panose="020B0503020204020204" pitchFamily="34" charset="0"/>
                <a:ea typeface="Raleway"/>
                <a:cs typeface="Raleway"/>
                <a:sym typeface="Raleway"/>
              </a:rPr>
              <a:t>solar radiation intensity </a:t>
            </a:r>
            <a:r>
              <a:rPr lang="en-US" sz="1600" dirty="0">
                <a:solidFill>
                  <a:schemeClr val="dk1"/>
                </a:solidFill>
                <a:latin typeface="Corbel" panose="020B0503020204020204" pitchFamily="34" charset="0"/>
                <a:ea typeface="Raleway"/>
                <a:cs typeface="Raleway"/>
                <a:sym typeface="Raleway"/>
              </a:rPr>
              <a:t>map of the United States, on which red color represents high </a:t>
            </a:r>
            <a:r>
              <a:rPr lang="en-US" sz="1600" dirty="0" smtClean="0">
                <a:solidFill>
                  <a:schemeClr val="dk1"/>
                </a:solidFill>
                <a:latin typeface="Corbel" panose="020B0503020204020204" pitchFamily="34" charset="0"/>
                <a:ea typeface="Raleway"/>
                <a:cs typeface="Raleway"/>
                <a:sym typeface="Raleway"/>
              </a:rPr>
              <a:t>intensity </a:t>
            </a:r>
            <a:r>
              <a:rPr lang="en-US" sz="1600" dirty="0">
                <a:solidFill>
                  <a:schemeClr val="dk1"/>
                </a:solidFill>
                <a:latin typeface="Corbel" panose="020B0503020204020204" pitchFamily="34" charset="0"/>
                <a:ea typeface="Raleway"/>
                <a:cs typeface="Raleway"/>
                <a:sym typeface="Raleway"/>
              </a:rPr>
              <a:t>and blue color represents </a:t>
            </a:r>
            <a:r>
              <a:rPr lang="en-US" sz="1600" dirty="0" smtClean="0">
                <a:solidFill>
                  <a:schemeClr val="dk1"/>
                </a:solidFill>
                <a:latin typeface="Corbel" panose="020B0503020204020204" pitchFamily="34" charset="0"/>
                <a:ea typeface="Raleway"/>
                <a:cs typeface="Raleway"/>
                <a:sym typeface="Raleway"/>
              </a:rPr>
              <a:t>low intensity. </a:t>
            </a:r>
            <a:endParaRPr sz="1600" dirty="0">
              <a:solidFill>
                <a:schemeClr val="dk1"/>
              </a:solidFill>
              <a:latin typeface="Corbel" panose="020B0503020204020204" pitchFamily="34" charset="0"/>
              <a:ea typeface="Raleway"/>
              <a:cs typeface="Raleway"/>
              <a:sym typeface="Raleway"/>
            </a:endParaRPr>
          </a:p>
        </p:txBody>
      </p:sp>
      <p:sp>
        <p:nvSpPr>
          <p:cNvPr id="206" name="Google Shape;206;p22"/>
          <p:cNvSpPr txBox="1">
            <a:spLocks noGrp="1"/>
          </p:cNvSpPr>
          <p:nvPr>
            <p:ph type="sldNum" idx="12"/>
          </p:nvPr>
        </p:nvSpPr>
        <p:spPr>
          <a:xfrm>
            <a:off x="11093232" y="6310020"/>
            <a:ext cx="797341"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a:solidFill>
                  <a:schemeClr val="tx1"/>
                </a:solidFill>
                <a:latin typeface="Corbel" panose="020B0503020204020204" pitchFamily="34" charset="0"/>
                <a:ea typeface="Raleway"/>
                <a:cs typeface="Raleway"/>
                <a:sym typeface="Raleway"/>
              </a:rPr>
              <a:t>8</a:t>
            </a:r>
            <a:endParaRPr sz="1800" b="1" dirty="0">
              <a:solidFill>
                <a:schemeClr val="tx1"/>
              </a:solidFill>
              <a:latin typeface="Corbel" panose="020B0503020204020204" pitchFamily="34" charset="0"/>
              <a:ea typeface="Raleway"/>
              <a:cs typeface="Raleway"/>
              <a:sym typeface="Raleway"/>
            </a:endParaRPr>
          </a:p>
        </p:txBody>
      </p:sp>
      <p:sp>
        <p:nvSpPr>
          <p:cNvPr id="209" name="Google Shape;209;p22"/>
          <p:cNvSpPr txBox="1"/>
          <p:nvPr/>
        </p:nvSpPr>
        <p:spPr>
          <a:xfrm>
            <a:off x="412048" y="215575"/>
            <a:ext cx="3446274" cy="737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2400" b="1" dirty="0" smtClean="0">
                <a:solidFill>
                  <a:schemeClr val="dk1"/>
                </a:solidFill>
                <a:latin typeface="Corbel" panose="020B0503020204020204" pitchFamily="34" charset="0"/>
                <a:ea typeface="Raleway"/>
                <a:cs typeface="Raleway"/>
                <a:sym typeface="Raleway"/>
              </a:rPr>
              <a:t>4. The </a:t>
            </a:r>
            <a:r>
              <a:rPr lang="en-US" sz="2400" b="1" dirty="0">
                <a:solidFill>
                  <a:schemeClr val="dk1"/>
                </a:solidFill>
                <a:latin typeface="Corbel" panose="020B0503020204020204" pitchFamily="34" charset="0"/>
                <a:ea typeface="Raleway"/>
                <a:cs typeface="Raleway"/>
                <a:sym typeface="Raleway"/>
              </a:rPr>
              <a:t>Effect of </a:t>
            </a:r>
            <a:r>
              <a:rPr lang="en-US" sz="2400" b="1" dirty="0" smtClean="0">
                <a:solidFill>
                  <a:schemeClr val="dk1"/>
                </a:solidFill>
                <a:latin typeface="Corbel" panose="020B0503020204020204" pitchFamily="34" charset="0"/>
                <a:ea typeface="Raleway"/>
                <a:cs typeface="Raleway"/>
                <a:sym typeface="Raleway"/>
              </a:rPr>
              <a:t>Weather</a:t>
            </a:r>
            <a:endParaRPr sz="2400" b="1" dirty="0">
              <a:solidFill>
                <a:schemeClr val="dk1"/>
              </a:solidFill>
              <a:latin typeface="Corbel" panose="020B0503020204020204" pitchFamily="34" charset="0"/>
              <a:ea typeface="Raleway"/>
              <a:cs typeface="Raleway"/>
              <a:sym typeface="Raleway"/>
            </a:endParaRPr>
          </a:p>
        </p:txBody>
      </p:sp>
      <p:sp>
        <p:nvSpPr>
          <p:cNvPr id="210" name="Google Shape;210;p22"/>
          <p:cNvSpPr txBox="1"/>
          <p:nvPr/>
        </p:nvSpPr>
        <p:spPr>
          <a:xfrm>
            <a:off x="6591224" y="4638068"/>
            <a:ext cx="5112300" cy="90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US" i="1" dirty="0">
                <a:solidFill>
                  <a:schemeClr val="dk1"/>
                </a:solidFill>
                <a:latin typeface="Corbel" panose="020B0503020204020204" pitchFamily="34" charset="0"/>
                <a:ea typeface="Raleway"/>
                <a:cs typeface="Raleway"/>
                <a:sym typeface="Raleway"/>
              </a:rPr>
              <a:t>Figure </a:t>
            </a:r>
            <a:r>
              <a:rPr lang="en-US" i="1" dirty="0" smtClean="0">
                <a:solidFill>
                  <a:schemeClr val="dk1"/>
                </a:solidFill>
                <a:latin typeface="Corbel" panose="020B0503020204020204" pitchFamily="34" charset="0"/>
                <a:ea typeface="Raleway"/>
                <a:cs typeface="Raleway"/>
                <a:sym typeface="Raleway"/>
              </a:rPr>
              <a:t>7. </a:t>
            </a:r>
            <a:r>
              <a:rPr lang="en-US" i="1" dirty="0">
                <a:solidFill>
                  <a:schemeClr val="dk1"/>
                </a:solidFill>
                <a:latin typeface="Corbel" panose="020B0503020204020204" pitchFamily="34" charset="0"/>
                <a:ea typeface="Raleway"/>
                <a:cs typeface="Raleway"/>
                <a:sym typeface="Raleway"/>
              </a:rPr>
              <a:t>A distribution of yearly insolation in the United </a:t>
            </a:r>
            <a:r>
              <a:rPr lang="en-US" i="1" dirty="0" smtClean="0">
                <a:solidFill>
                  <a:schemeClr val="dk1"/>
                </a:solidFill>
                <a:latin typeface="Corbel" panose="020B0503020204020204" pitchFamily="34" charset="0"/>
                <a:ea typeface="Raleway"/>
                <a:cs typeface="Raleway"/>
                <a:sym typeface="Raleway"/>
              </a:rPr>
              <a:t>States. Credit</a:t>
            </a:r>
            <a:r>
              <a:rPr lang="en-US" i="1" dirty="0">
                <a:solidFill>
                  <a:schemeClr val="dk1"/>
                </a:solidFill>
                <a:latin typeface="Corbel" panose="020B0503020204020204" pitchFamily="34" charset="0"/>
                <a:ea typeface="Raleway"/>
                <a:cs typeface="Raleway"/>
                <a:sym typeface="Raleway"/>
              </a:rPr>
              <a:t>: </a:t>
            </a:r>
            <a:r>
              <a:rPr lang="en-US" i="1" dirty="0" smtClean="0">
                <a:solidFill>
                  <a:schemeClr val="dk1"/>
                </a:solidFill>
                <a:latin typeface="Corbel" panose="020B0503020204020204" pitchFamily="34" charset="0"/>
                <a:ea typeface="Raleway"/>
                <a:cs typeface="Raleway"/>
                <a:sym typeface="Raleway"/>
              </a:rPr>
              <a:t>Wikipedia. </a:t>
            </a:r>
            <a:endParaRPr dirty="0">
              <a:solidFill>
                <a:schemeClr val="dk1"/>
              </a:solidFill>
              <a:latin typeface="Corbel" panose="020B0503020204020204" pitchFamily="34" charset="0"/>
              <a:ea typeface="Raleway"/>
              <a:cs typeface="Raleway"/>
              <a:sym typeface="Raleway"/>
            </a:endParaRPr>
          </a:p>
        </p:txBody>
      </p:sp>
      <p:pic>
        <p:nvPicPr>
          <p:cNvPr id="211" name="Google Shape;211;p22"/>
          <p:cNvPicPr preferRelativeResize="0"/>
          <p:nvPr/>
        </p:nvPicPr>
        <p:blipFill>
          <a:blip r:embed="rId3">
            <a:alphaModFix/>
          </a:blip>
          <a:stretch>
            <a:fillRect/>
          </a:stretch>
        </p:blipFill>
        <p:spPr>
          <a:xfrm>
            <a:off x="6680087" y="952975"/>
            <a:ext cx="4600487" cy="3397436"/>
          </a:xfrm>
          <a:prstGeom prst="rect">
            <a:avLst/>
          </a:prstGeom>
          <a:noFill/>
          <a:ln>
            <a:noFill/>
          </a:ln>
        </p:spPr>
      </p:pic>
      <p:sp>
        <p:nvSpPr>
          <p:cNvPr id="9" name="Google Shape;155;p18"/>
          <p:cNvSpPr txBox="1"/>
          <p:nvPr/>
        </p:nvSpPr>
        <p:spPr>
          <a:xfrm>
            <a:off x="1661455" y="4912564"/>
            <a:ext cx="4422649" cy="1397456"/>
          </a:xfrm>
          <a:prstGeom prst="roundRect">
            <a:avLst>
              <a:gd name="adj" fmla="val 8344"/>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lvl="0">
              <a:lnSpc>
                <a:spcPct val="115000"/>
              </a:lnSpc>
              <a:buClr>
                <a:schemeClr val="dk1"/>
              </a:buClr>
              <a:buSzPts val="1100"/>
            </a:pPr>
            <a:r>
              <a:rPr lang="en-US" sz="1600" b="1" dirty="0">
                <a:solidFill>
                  <a:schemeClr val="dk1"/>
                </a:solidFill>
                <a:latin typeface="Corbel" panose="020B0503020204020204" pitchFamily="34" charset="0"/>
                <a:ea typeface="Raleway"/>
                <a:cs typeface="Raleway"/>
                <a:sym typeface="Raleway"/>
              </a:rPr>
              <a:t>To examine the weather effect </a:t>
            </a:r>
            <a:r>
              <a:rPr lang="en-US" sz="1600" b="1" dirty="0" smtClean="0">
                <a:solidFill>
                  <a:schemeClr val="dk1"/>
                </a:solidFill>
                <a:latin typeface="Corbel" panose="020B0503020204020204" pitchFamily="34" charset="0"/>
                <a:ea typeface="Raleway"/>
                <a:cs typeface="Raleway"/>
                <a:sym typeface="Raleway"/>
              </a:rPr>
              <a:t>on solar radiation </a:t>
            </a:r>
            <a:r>
              <a:rPr lang="en-US" sz="1600" b="1" dirty="0">
                <a:solidFill>
                  <a:schemeClr val="dk1"/>
                </a:solidFill>
                <a:latin typeface="Corbel" panose="020B0503020204020204" pitchFamily="34" charset="0"/>
                <a:ea typeface="Raleway"/>
                <a:cs typeface="Raleway"/>
                <a:sym typeface="Raleway"/>
              </a:rPr>
              <a:t>in different locations, open </a:t>
            </a:r>
            <a:r>
              <a:rPr lang="en-US" sz="1600" b="1" i="1" dirty="0">
                <a:solidFill>
                  <a:schemeClr val="dk1"/>
                </a:solidFill>
                <a:latin typeface="Corbel" panose="020B0503020204020204" pitchFamily="34" charset="0"/>
                <a:ea typeface="Raleway"/>
                <a:cs typeface="Raleway"/>
                <a:sym typeface="Raleway"/>
              </a:rPr>
              <a:t>Tutorials &gt; Solar Science Basics &gt; Weather Effect </a:t>
            </a:r>
            <a:r>
              <a:rPr lang="en-US" sz="1600" b="1" dirty="0">
                <a:solidFill>
                  <a:schemeClr val="dk1"/>
                </a:solidFill>
                <a:latin typeface="Corbel" panose="020B0503020204020204" pitchFamily="34" charset="0"/>
                <a:ea typeface="Raleway"/>
                <a:cs typeface="Raleway"/>
                <a:sym typeface="Raleway"/>
              </a:rPr>
              <a:t>in Energy3D and follow the instruction in Sheet 1</a:t>
            </a:r>
            <a:r>
              <a:rPr lang="en-US" sz="1600" b="1" dirty="0" smtClean="0">
                <a:solidFill>
                  <a:schemeClr val="dk1"/>
                </a:solidFill>
                <a:latin typeface="Corbel" panose="020B0503020204020204" pitchFamily="34" charset="0"/>
                <a:ea typeface="Raleway"/>
                <a:cs typeface="Raleway"/>
                <a:sym typeface="Raleway"/>
              </a:rPr>
              <a:t>.</a:t>
            </a:r>
            <a:endParaRPr lang="en-US" sz="1600" b="1" dirty="0">
              <a:solidFill>
                <a:schemeClr val="dk1"/>
              </a:solidFill>
              <a:latin typeface="Corbel" panose="020B0503020204020204" pitchFamily="34" charset="0"/>
              <a:ea typeface="Raleway"/>
              <a:cs typeface="Raleway"/>
              <a:sym typeface="Raleway"/>
            </a:endParaRPr>
          </a:p>
        </p:txBody>
      </p:sp>
      <p:pic>
        <p:nvPicPr>
          <p:cNvPr id="10" name="Picture 2" descr="http://energy.concord.org/energy3d/resources/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38" y="5269887"/>
            <a:ext cx="609600" cy="609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txBox="1"/>
          <p:nvPr/>
        </p:nvSpPr>
        <p:spPr>
          <a:xfrm>
            <a:off x="397919" y="795112"/>
            <a:ext cx="6067200" cy="4053437"/>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600" dirty="0">
                <a:solidFill>
                  <a:schemeClr val="dk1"/>
                </a:solidFill>
                <a:latin typeface="Corbel" panose="020B0503020204020204" pitchFamily="34" charset="0"/>
                <a:ea typeface="Raleway"/>
                <a:cs typeface="Raleway"/>
                <a:sym typeface="Raleway"/>
              </a:rPr>
              <a:t>A surface on the Earth receives solar radiation through three different pathways: direct, diffuse, and reflected. The direct radiation is the solar radiation that travels to the surface from the Sun without being absorbed or scattered. The diffuse radiation is the portion of solar radiation scattered or re-emitted by the atmosphere in all directions, which can be as little as 15% when the Sun is high in the sky or as much as 40% when the Sun is low. The reflected radiation is the radiation bounced off non-atmospheric objects such as the ground or the objects on it. The ratio of the reflected radiation from a surface to the incident solar radiation is known as albedo. The albedo of land is in the range between 0.1 and 0.4. The albedo of green grass is about 0.25 whereas that of fresh snow can be as high as 0.9. Figure </a:t>
            </a:r>
            <a:r>
              <a:rPr lang="en-US" sz="1600" dirty="0" smtClean="0">
                <a:solidFill>
                  <a:schemeClr val="dk1"/>
                </a:solidFill>
                <a:latin typeface="Corbel" panose="020B0503020204020204" pitchFamily="34" charset="0"/>
                <a:ea typeface="Raleway"/>
                <a:cs typeface="Raleway"/>
                <a:sym typeface="Raleway"/>
              </a:rPr>
              <a:t>8 </a:t>
            </a:r>
            <a:r>
              <a:rPr lang="en-US" sz="1600" dirty="0">
                <a:solidFill>
                  <a:schemeClr val="dk1"/>
                </a:solidFill>
                <a:latin typeface="Corbel" panose="020B0503020204020204" pitchFamily="34" charset="0"/>
                <a:ea typeface="Raleway"/>
                <a:cs typeface="Raleway"/>
                <a:sym typeface="Raleway"/>
              </a:rPr>
              <a:t>illustrates these three different pathways with a vertical surface as an example. </a:t>
            </a:r>
            <a:endParaRPr sz="1600" dirty="0">
              <a:solidFill>
                <a:schemeClr val="dk1"/>
              </a:solidFill>
              <a:latin typeface="Corbel" panose="020B0503020204020204" pitchFamily="34" charset="0"/>
              <a:ea typeface="Raleway"/>
              <a:cs typeface="Raleway"/>
              <a:sym typeface="Raleway"/>
            </a:endParaRPr>
          </a:p>
        </p:txBody>
      </p:sp>
      <p:sp>
        <p:nvSpPr>
          <p:cNvPr id="218" name="Google Shape;218;p23"/>
          <p:cNvSpPr txBox="1">
            <a:spLocks noGrp="1"/>
          </p:cNvSpPr>
          <p:nvPr>
            <p:ph type="sldNum" idx="12"/>
          </p:nvPr>
        </p:nvSpPr>
        <p:spPr>
          <a:xfrm>
            <a:off x="11222588" y="6307129"/>
            <a:ext cx="687473"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a:solidFill>
                  <a:schemeClr val="tx1"/>
                </a:solidFill>
                <a:latin typeface="Corbel" panose="020B0503020204020204" pitchFamily="34" charset="0"/>
                <a:ea typeface="Raleway"/>
                <a:cs typeface="Raleway"/>
                <a:sym typeface="Raleway"/>
              </a:rPr>
              <a:t>9</a:t>
            </a:r>
            <a:endParaRPr sz="1800" b="1" dirty="0">
              <a:solidFill>
                <a:schemeClr val="tx1"/>
              </a:solidFill>
              <a:latin typeface="Corbel" panose="020B0503020204020204" pitchFamily="34" charset="0"/>
              <a:ea typeface="Raleway"/>
              <a:cs typeface="Raleway"/>
              <a:sym typeface="Raleway"/>
            </a:endParaRPr>
          </a:p>
        </p:txBody>
      </p:sp>
      <p:sp>
        <p:nvSpPr>
          <p:cNvPr id="220" name="Google Shape;220;p23"/>
          <p:cNvSpPr txBox="1"/>
          <p:nvPr/>
        </p:nvSpPr>
        <p:spPr>
          <a:xfrm>
            <a:off x="357775" y="170179"/>
            <a:ext cx="3901243" cy="737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2400" b="1" dirty="0" smtClean="0">
                <a:solidFill>
                  <a:schemeClr val="dk1"/>
                </a:solidFill>
                <a:latin typeface="Corbel" panose="020B0503020204020204" pitchFamily="34" charset="0"/>
                <a:ea typeface="Raleway"/>
                <a:cs typeface="Raleway"/>
                <a:sym typeface="Raleway"/>
              </a:rPr>
              <a:t>5. </a:t>
            </a:r>
            <a:r>
              <a:rPr lang="en-US" sz="2400" b="1" dirty="0">
                <a:solidFill>
                  <a:schemeClr val="dk1"/>
                </a:solidFill>
                <a:latin typeface="Corbel" panose="020B0503020204020204" pitchFamily="34" charset="0"/>
                <a:ea typeface="Raleway"/>
                <a:cs typeface="Raleway"/>
                <a:sym typeface="Raleway"/>
              </a:rPr>
              <a:t>Solar Radiation </a:t>
            </a:r>
            <a:r>
              <a:rPr lang="en-US" sz="2400" b="1" dirty="0" smtClean="0">
                <a:solidFill>
                  <a:schemeClr val="dk1"/>
                </a:solidFill>
                <a:latin typeface="Corbel" panose="020B0503020204020204" pitchFamily="34" charset="0"/>
                <a:ea typeface="Raleway"/>
                <a:cs typeface="Raleway"/>
                <a:sym typeface="Raleway"/>
              </a:rPr>
              <a:t>Pathways</a:t>
            </a:r>
            <a:endParaRPr sz="2400" b="1" dirty="0">
              <a:solidFill>
                <a:schemeClr val="dk1"/>
              </a:solidFill>
              <a:latin typeface="Corbel" panose="020B0503020204020204" pitchFamily="34" charset="0"/>
              <a:ea typeface="Raleway"/>
              <a:cs typeface="Raleway"/>
              <a:sym typeface="Raleway"/>
            </a:endParaRPr>
          </a:p>
        </p:txBody>
      </p:sp>
      <p:sp>
        <p:nvSpPr>
          <p:cNvPr id="221" name="Google Shape;221;p23"/>
          <p:cNvSpPr txBox="1"/>
          <p:nvPr/>
        </p:nvSpPr>
        <p:spPr>
          <a:xfrm>
            <a:off x="6733924" y="5585550"/>
            <a:ext cx="5176137" cy="53423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US" i="1" dirty="0">
                <a:solidFill>
                  <a:schemeClr val="dk1"/>
                </a:solidFill>
                <a:latin typeface="Corbel" panose="020B0503020204020204" pitchFamily="34" charset="0"/>
                <a:ea typeface="Raleway"/>
                <a:cs typeface="Raleway"/>
                <a:sym typeface="Raleway"/>
              </a:rPr>
              <a:t>Figure </a:t>
            </a:r>
            <a:r>
              <a:rPr lang="en-US" i="1" dirty="0" smtClean="0">
                <a:solidFill>
                  <a:schemeClr val="dk1"/>
                </a:solidFill>
                <a:latin typeface="Corbel" panose="020B0503020204020204" pitchFamily="34" charset="0"/>
                <a:ea typeface="Raleway"/>
                <a:cs typeface="Raleway"/>
                <a:sym typeface="Raleway"/>
              </a:rPr>
              <a:t>8: </a:t>
            </a:r>
            <a:r>
              <a:rPr lang="en-US" i="1" dirty="0">
                <a:solidFill>
                  <a:schemeClr val="dk1"/>
                </a:solidFill>
                <a:latin typeface="Corbel" panose="020B0503020204020204" pitchFamily="34" charset="0"/>
                <a:ea typeface="Raleway"/>
                <a:cs typeface="Raleway"/>
                <a:sym typeface="Raleway"/>
              </a:rPr>
              <a:t>Direct, diffuse, and reflected radiation onto a vertical surface.</a:t>
            </a:r>
            <a:endParaRPr dirty="0">
              <a:solidFill>
                <a:schemeClr val="dk1"/>
              </a:solidFill>
              <a:latin typeface="Corbel" panose="020B0503020204020204" pitchFamily="34" charset="0"/>
              <a:ea typeface="Raleway"/>
              <a:cs typeface="Raleway"/>
              <a:sym typeface="Raleway"/>
            </a:endParaRPr>
          </a:p>
        </p:txBody>
      </p:sp>
      <p:pic>
        <p:nvPicPr>
          <p:cNvPr id="222" name="Google Shape;222;p23"/>
          <p:cNvPicPr preferRelativeResize="0"/>
          <p:nvPr/>
        </p:nvPicPr>
        <p:blipFill>
          <a:blip r:embed="rId3">
            <a:alphaModFix/>
          </a:blip>
          <a:stretch>
            <a:fillRect/>
          </a:stretch>
        </p:blipFill>
        <p:spPr>
          <a:xfrm>
            <a:off x="6890746" y="907579"/>
            <a:ext cx="4862491" cy="4728221"/>
          </a:xfrm>
          <a:prstGeom prst="rect">
            <a:avLst/>
          </a:prstGeom>
          <a:noFill/>
          <a:ln>
            <a:noFill/>
          </a:ln>
        </p:spPr>
      </p:pic>
      <p:sp>
        <p:nvSpPr>
          <p:cNvPr id="8" name="Google Shape;155;p18"/>
          <p:cNvSpPr txBox="1"/>
          <p:nvPr/>
        </p:nvSpPr>
        <p:spPr>
          <a:xfrm>
            <a:off x="1348320" y="5278323"/>
            <a:ext cx="5017037" cy="1028806"/>
          </a:xfrm>
          <a:prstGeom prst="roundRect">
            <a:avLst>
              <a:gd name="adj" fmla="val 8344"/>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lvl="0">
              <a:lnSpc>
                <a:spcPct val="115000"/>
              </a:lnSpc>
              <a:buClr>
                <a:schemeClr val="dk1"/>
              </a:buClr>
              <a:buSzPts val="1100"/>
            </a:pPr>
            <a:r>
              <a:rPr lang="en-US" sz="1600" b="1" dirty="0">
                <a:solidFill>
                  <a:schemeClr val="dk1"/>
                </a:solidFill>
                <a:latin typeface="Corbel" panose="020B0503020204020204" pitchFamily="34" charset="0"/>
                <a:ea typeface="Raleway"/>
                <a:cs typeface="Raleway"/>
                <a:sym typeface="Raleway"/>
              </a:rPr>
              <a:t>To investigate these pathways, open </a:t>
            </a:r>
            <a:r>
              <a:rPr lang="en-US" sz="1600" b="1" i="1" dirty="0">
                <a:solidFill>
                  <a:schemeClr val="dk1"/>
                </a:solidFill>
                <a:latin typeface="Corbel" panose="020B0503020204020204" pitchFamily="34" charset="0"/>
                <a:ea typeface="Raleway"/>
                <a:cs typeface="Raleway"/>
                <a:sym typeface="Raleway"/>
              </a:rPr>
              <a:t>Tutorials &gt; Solar Science Basics &gt; Solar Radiation Pathways</a:t>
            </a:r>
            <a:r>
              <a:rPr lang="en-US" sz="1600" b="1" dirty="0">
                <a:solidFill>
                  <a:schemeClr val="dk1"/>
                </a:solidFill>
                <a:latin typeface="Corbel" panose="020B0503020204020204" pitchFamily="34" charset="0"/>
                <a:ea typeface="Raleway"/>
                <a:cs typeface="Raleway"/>
                <a:sym typeface="Raleway"/>
              </a:rPr>
              <a:t> in Energy3D and follow the instruction in Sheet 1 and Sheet 2.</a:t>
            </a:r>
          </a:p>
        </p:txBody>
      </p:sp>
      <p:pic>
        <p:nvPicPr>
          <p:cNvPr id="9" name="Picture 2" descr="http://energy.concord.org/energy3d/resources/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27" y="5447738"/>
            <a:ext cx="609600" cy="609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1678</Words>
  <Application>Microsoft Office PowerPoint</Application>
  <PresentationFormat>Widescreen</PresentationFormat>
  <Paragraphs>71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Raleway</vt:lpstr>
      <vt:lpstr>Arial</vt:lpstr>
      <vt:lpstr>Calibri</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Charles Xie</cp:lastModifiedBy>
  <cp:revision>79</cp:revision>
  <dcterms:modified xsi:type="dcterms:W3CDTF">2019-10-17T02:21:36Z</dcterms:modified>
</cp:coreProperties>
</file>