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4"/>
  </p:notesMasterIdLst>
  <p:sldIdLst>
    <p:sldId id="256" r:id="rId2"/>
    <p:sldId id="261" r:id="rId3"/>
    <p:sldId id="267" r:id="rId4"/>
    <p:sldId id="260" r:id="rId5"/>
    <p:sldId id="257" r:id="rId6"/>
    <p:sldId id="262" r:id="rId7"/>
    <p:sldId id="265" r:id="rId8"/>
    <p:sldId id="263" r:id="rId9"/>
    <p:sldId id="259" r:id="rId10"/>
    <p:sldId id="264" r:id="rId11"/>
    <p:sldId id="266"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4" autoAdjust="0"/>
    <p:restoredTop sz="99520" autoAdjust="0"/>
  </p:normalViewPr>
  <p:slideViewPr>
    <p:cSldViewPr snapToGrid="0" snapToObjects="1">
      <p:cViewPr>
        <p:scale>
          <a:sx n="85" d="100"/>
          <a:sy n="85" d="100"/>
        </p:scale>
        <p:origin x="-104" y="-6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5DE47-4CEC-6C4A-A0D3-245CF6F735F3}" type="doc">
      <dgm:prSet loTypeId="urn:microsoft.com/office/officeart/2005/8/layout/process1" loCatId="" qsTypeId="urn:microsoft.com/office/officeart/2005/8/quickstyle/simple5" qsCatId="simple" csTypeId="urn:microsoft.com/office/officeart/2005/8/colors/accent2_2" csCatId="accent2" phldr="1"/>
      <dgm:spPr/>
    </dgm:pt>
    <dgm:pt modelId="{055B45F7-7E04-4A4C-8ED8-659203CEB70F}">
      <dgm:prSet phldrT="[Text]"/>
      <dgm:spPr/>
      <dgm:t>
        <a:bodyPr/>
        <a:lstStyle/>
        <a:p>
          <a:r>
            <a:rPr lang="en-US" dirty="0" smtClean="0"/>
            <a:t>Individual work</a:t>
          </a:r>
        </a:p>
        <a:p>
          <a:r>
            <a:rPr lang="en-US" dirty="0" smtClean="0"/>
            <a:t>(3 designs per student)</a:t>
          </a:r>
          <a:endParaRPr lang="en-US" dirty="0"/>
        </a:p>
      </dgm:t>
    </dgm:pt>
    <dgm:pt modelId="{24BF95F0-515D-2141-AA4B-70F62512FC75}" type="parTrans" cxnId="{C9557DC0-D2B6-CE4E-8D62-12C0D4F83A0D}">
      <dgm:prSet/>
      <dgm:spPr/>
      <dgm:t>
        <a:bodyPr/>
        <a:lstStyle/>
        <a:p>
          <a:endParaRPr lang="en-US"/>
        </a:p>
      </dgm:t>
    </dgm:pt>
    <dgm:pt modelId="{9A2F21C4-0DD7-E14E-915F-99B59C1FC44B}" type="sibTrans" cxnId="{C9557DC0-D2B6-CE4E-8D62-12C0D4F83A0D}">
      <dgm:prSet/>
      <dgm:spPr/>
      <dgm:t>
        <a:bodyPr/>
        <a:lstStyle/>
        <a:p>
          <a:endParaRPr lang="en-US"/>
        </a:p>
      </dgm:t>
    </dgm:pt>
    <dgm:pt modelId="{2FA7F551-BEA7-2E4D-8B8A-EF08F1F9EDEB}">
      <dgm:prSet phldrT="[Text]"/>
      <dgm:spPr/>
      <dgm:t>
        <a:bodyPr/>
        <a:lstStyle/>
        <a:p>
          <a:r>
            <a:rPr lang="en-US" dirty="0" smtClean="0"/>
            <a:t>Peer review and selection</a:t>
          </a:r>
        </a:p>
      </dgm:t>
    </dgm:pt>
    <dgm:pt modelId="{9FF3666C-1650-D340-AA9A-68459311EAF6}" type="parTrans" cxnId="{B636B059-48BB-494B-A687-93257E83F1D8}">
      <dgm:prSet/>
      <dgm:spPr/>
      <dgm:t>
        <a:bodyPr/>
        <a:lstStyle/>
        <a:p>
          <a:endParaRPr lang="en-US"/>
        </a:p>
      </dgm:t>
    </dgm:pt>
    <dgm:pt modelId="{5657E5B9-69F7-934C-BB5B-8DC22ED58CDC}" type="sibTrans" cxnId="{B636B059-48BB-494B-A687-93257E83F1D8}">
      <dgm:prSet/>
      <dgm:spPr/>
      <dgm:t>
        <a:bodyPr/>
        <a:lstStyle/>
        <a:p>
          <a:endParaRPr lang="en-US"/>
        </a:p>
      </dgm:t>
    </dgm:pt>
    <dgm:pt modelId="{6C1546B4-40F9-8B49-9236-6B83B6A1313F}">
      <dgm:prSet/>
      <dgm:spPr/>
      <dgm:t>
        <a:bodyPr/>
        <a:lstStyle/>
        <a:p>
          <a:r>
            <a:rPr lang="en-US" dirty="0" smtClean="0"/>
            <a:t>Presentations</a:t>
          </a:r>
        </a:p>
        <a:p>
          <a:r>
            <a:rPr lang="en-US" dirty="0" smtClean="0"/>
            <a:t>(1 per group)</a:t>
          </a:r>
          <a:endParaRPr lang="en-US" dirty="0"/>
        </a:p>
      </dgm:t>
    </dgm:pt>
    <dgm:pt modelId="{B84AA44C-B1ED-6B4C-92C0-003B1DE1F897}" type="parTrans" cxnId="{BFA75FA4-9B35-8942-9BFE-EEEBA3CFB1D1}">
      <dgm:prSet/>
      <dgm:spPr/>
      <dgm:t>
        <a:bodyPr/>
        <a:lstStyle/>
        <a:p>
          <a:endParaRPr lang="en-US"/>
        </a:p>
      </dgm:t>
    </dgm:pt>
    <dgm:pt modelId="{88F0D2B5-6B0B-A64E-90EB-9192D4FF08B3}" type="sibTrans" cxnId="{BFA75FA4-9B35-8942-9BFE-EEEBA3CFB1D1}">
      <dgm:prSet/>
      <dgm:spPr/>
      <dgm:t>
        <a:bodyPr/>
        <a:lstStyle/>
        <a:p>
          <a:endParaRPr lang="en-US"/>
        </a:p>
      </dgm:t>
    </dgm:pt>
    <dgm:pt modelId="{17E6CCE3-C2A7-024C-A37D-68F1CF5C4C3B}" type="pres">
      <dgm:prSet presAssocID="{1685DE47-4CEC-6C4A-A0D3-245CF6F735F3}" presName="Name0" presStyleCnt="0">
        <dgm:presLayoutVars>
          <dgm:dir/>
          <dgm:resizeHandles val="exact"/>
        </dgm:presLayoutVars>
      </dgm:prSet>
      <dgm:spPr/>
    </dgm:pt>
    <dgm:pt modelId="{E4A79FB5-10B2-1647-88C3-8959885D971E}" type="pres">
      <dgm:prSet presAssocID="{055B45F7-7E04-4A4C-8ED8-659203CEB70F}" presName="node" presStyleLbl="node1" presStyleIdx="0" presStyleCnt="3">
        <dgm:presLayoutVars>
          <dgm:bulletEnabled val="1"/>
        </dgm:presLayoutVars>
      </dgm:prSet>
      <dgm:spPr/>
      <dgm:t>
        <a:bodyPr/>
        <a:lstStyle/>
        <a:p>
          <a:endParaRPr lang="en-US"/>
        </a:p>
      </dgm:t>
    </dgm:pt>
    <dgm:pt modelId="{FC4D2F95-E2A2-2840-9E8D-05DD14A5402C}" type="pres">
      <dgm:prSet presAssocID="{9A2F21C4-0DD7-E14E-915F-99B59C1FC44B}" presName="sibTrans" presStyleLbl="sibTrans2D1" presStyleIdx="0" presStyleCnt="2"/>
      <dgm:spPr/>
      <dgm:t>
        <a:bodyPr/>
        <a:lstStyle/>
        <a:p>
          <a:endParaRPr lang="en-US"/>
        </a:p>
      </dgm:t>
    </dgm:pt>
    <dgm:pt modelId="{B70D4CDB-A62A-4243-8860-CAE8AED8DE98}" type="pres">
      <dgm:prSet presAssocID="{9A2F21C4-0DD7-E14E-915F-99B59C1FC44B}" presName="connectorText" presStyleLbl="sibTrans2D1" presStyleIdx="0" presStyleCnt="2"/>
      <dgm:spPr/>
      <dgm:t>
        <a:bodyPr/>
        <a:lstStyle/>
        <a:p>
          <a:endParaRPr lang="en-US"/>
        </a:p>
      </dgm:t>
    </dgm:pt>
    <dgm:pt modelId="{AC764989-6B3A-EF4E-857E-F22E3B90C38C}" type="pres">
      <dgm:prSet presAssocID="{2FA7F551-BEA7-2E4D-8B8A-EF08F1F9EDEB}" presName="node" presStyleLbl="node1" presStyleIdx="1" presStyleCnt="3" custLinFactNeighborX="-1616">
        <dgm:presLayoutVars>
          <dgm:bulletEnabled val="1"/>
        </dgm:presLayoutVars>
      </dgm:prSet>
      <dgm:spPr/>
      <dgm:t>
        <a:bodyPr/>
        <a:lstStyle/>
        <a:p>
          <a:endParaRPr lang="en-US"/>
        </a:p>
      </dgm:t>
    </dgm:pt>
    <dgm:pt modelId="{4609248B-FE15-544F-8B52-0811F3905C01}" type="pres">
      <dgm:prSet presAssocID="{5657E5B9-69F7-934C-BB5B-8DC22ED58CDC}" presName="sibTrans" presStyleLbl="sibTrans2D1" presStyleIdx="1" presStyleCnt="2"/>
      <dgm:spPr/>
      <dgm:t>
        <a:bodyPr/>
        <a:lstStyle/>
        <a:p>
          <a:endParaRPr lang="en-US"/>
        </a:p>
      </dgm:t>
    </dgm:pt>
    <dgm:pt modelId="{EDF5133E-8B73-6D47-85C1-AD2F0FB2BE0E}" type="pres">
      <dgm:prSet presAssocID="{5657E5B9-69F7-934C-BB5B-8DC22ED58CDC}" presName="connectorText" presStyleLbl="sibTrans2D1" presStyleIdx="1" presStyleCnt="2"/>
      <dgm:spPr/>
      <dgm:t>
        <a:bodyPr/>
        <a:lstStyle/>
        <a:p>
          <a:endParaRPr lang="en-US"/>
        </a:p>
      </dgm:t>
    </dgm:pt>
    <dgm:pt modelId="{58432FFE-42B8-BD4E-9273-D62BB77FB4AD}" type="pres">
      <dgm:prSet presAssocID="{6C1546B4-40F9-8B49-9236-6B83B6A1313F}" presName="node" presStyleLbl="node1" presStyleIdx="2" presStyleCnt="3">
        <dgm:presLayoutVars>
          <dgm:bulletEnabled val="1"/>
        </dgm:presLayoutVars>
      </dgm:prSet>
      <dgm:spPr/>
      <dgm:t>
        <a:bodyPr/>
        <a:lstStyle/>
        <a:p>
          <a:endParaRPr lang="en-US"/>
        </a:p>
      </dgm:t>
    </dgm:pt>
  </dgm:ptLst>
  <dgm:cxnLst>
    <dgm:cxn modelId="{EABBBABC-3C9F-0D4C-BE20-254E95475CED}" type="presOf" srcId="{9A2F21C4-0DD7-E14E-915F-99B59C1FC44B}" destId="{FC4D2F95-E2A2-2840-9E8D-05DD14A5402C}" srcOrd="0" destOrd="0" presId="urn:microsoft.com/office/officeart/2005/8/layout/process1"/>
    <dgm:cxn modelId="{85BCC09A-38E3-6449-9662-F5BC6BC9B567}" type="presOf" srcId="{055B45F7-7E04-4A4C-8ED8-659203CEB70F}" destId="{E4A79FB5-10B2-1647-88C3-8959885D971E}" srcOrd="0" destOrd="0" presId="urn:microsoft.com/office/officeart/2005/8/layout/process1"/>
    <dgm:cxn modelId="{084100E1-85D9-6741-8705-73FBBB6DCEBC}" type="presOf" srcId="{1685DE47-4CEC-6C4A-A0D3-245CF6F735F3}" destId="{17E6CCE3-C2A7-024C-A37D-68F1CF5C4C3B}" srcOrd="0" destOrd="0" presId="urn:microsoft.com/office/officeart/2005/8/layout/process1"/>
    <dgm:cxn modelId="{871BA396-CBF3-E343-AB2E-129C2668F6AD}" type="presOf" srcId="{5657E5B9-69F7-934C-BB5B-8DC22ED58CDC}" destId="{EDF5133E-8B73-6D47-85C1-AD2F0FB2BE0E}" srcOrd="1" destOrd="0" presId="urn:microsoft.com/office/officeart/2005/8/layout/process1"/>
    <dgm:cxn modelId="{56D307F8-8A35-F84F-B08F-16592B1947BC}" type="presOf" srcId="{9A2F21C4-0DD7-E14E-915F-99B59C1FC44B}" destId="{B70D4CDB-A62A-4243-8860-CAE8AED8DE98}" srcOrd="1" destOrd="0" presId="urn:microsoft.com/office/officeart/2005/8/layout/process1"/>
    <dgm:cxn modelId="{3EBA14CD-9BB9-1547-A9B0-1FCBA4A844C2}" type="presOf" srcId="{5657E5B9-69F7-934C-BB5B-8DC22ED58CDC}" destId="{4609248B-FE15-544F-8B52-0811F3905C01}" srcOrd="0" destOrd="0" presId="urn:microsoft.com/office/officeart/2005/8/layout/process1"/>
    <dgm:cxn modelId="{B636B059-48BB-494B-A687-93257E83F1D8}" srcId="{1685DE47-4CEC-6C4A-A0D3-245CF6F735F3}" destId="{2FA7F551-BEA7-2E4D-8B8A-EF08F1F9EDEB}" srcOrd="1" destOrd="0" parTransId="{9FF3666C-1650-D340-AA9A-68459311EAF6}" sibTransId="{5657E5B9-69F7-934C-BB5B-8DC22ED58CDC}"/>
    <dgm:cxn modelId="{EB5BA1B1-6CB3-C04E-B8BF-D9DA230A40B6}" type="presOf" srcId="{2FA7F551-BEA7-2E4D-8B8A-EF08F1F9EDEB}" destId="{AC764989-6B3A-EF4E-857E-F22E3B90C38C}" srcOrd="0" destOrd="0" presId="urn:microsoft.com/office/officeart/2005/8/layout/process1"/>
    <dgm:cxn modelId="{7B64E76B-D43A-C24E-A393-5ABB118C3558}" type="presOf" srcId="{6C1546B4-40F9-8B49-9236-6B83B6A1313F}" destId="{58432FFE-42B8-BD4E-9273-D62BB77FB4AD}" srcOrd="0" destOrd="0" presId="urn:microsoft.com/office/officeart/2005/8/layout/process1"/>
    <dgm:cxn modelId="{BFA75FA4-9B35-8942-9BFE-EEEBA3CFB1D1}" srcId="{1685DE47-4CEC-6C4A-A0D3-245CF6F735F3}" destId="{6C1546B4-40F9-8B49-9236-6B83B6A1313F}" srcOrd="2" destOrd="0" parTransId="{B84AA44C-B1ED-6B4C-92C0-003B1DE1F897}" sibTransId="{88F0D2B5-6B0B-A64E-90EB-9192D4FF08B3}"/>
    <dgm:cxn modelId="{C9557DC0-D2B6-CE4E-8D62-12C0D4F83A0D}" srcId="{1685DE47-4CEC-6C4A-A0D3-245CF6F735F3}" destId="{055B45F7-7E04-4A4C-8ED8-659203CEB70F}" srcOrd="0" destOrd="0" parTransId="{24BF95F0-515D-2141-AA4B-70F62512FC75}" sibTransId="{9A2F21C4-0DD7-E14E-915F-99B59C1FC44B}"/>
    <dgm:cxn modelId="{F8B34D1E-5E68-B14D-8158-32E77C792049}" type="presParOf" srcId="{17E6CCE3-C2A7-024C-A37D-68F1CF5C4C3B}" destId="{E4A79FB5-10B2-1647-88C3-8959885D971E}" srcOrd="0" destOrd="0" presId="urn:microsoft.com/office/officeart/2005/8/layout/process1"/>
    <dgm:cxn modelId="{7299C66E-33C1-8740-A845-1DAB4B4D18F2}" type="presParOf" srcId="{17E6CCE3-C2A7-024C-A37D-68F1CF5C4C3B}" destId="{FC4D2F95-E2A2-2840-9E8D-05DD14A5402C}" srcOrd="1" destOrd="0" presId="urn:microsoft.com/office/officeart/2005/8/layout/process1"/>
    <dgm:cxn modelId="{36D4C683-625C-D34D-92D8-A38708C3A3F6}" type="presParOf" srcId="{FC4D2F95-E2A2-2840-9E8D-05DD14A5402C}" destId="{B70D4CDB-A62A-4243-8860-CAE8AED8DE98}" srcOrd="0" destOrd="0" presId="urn:microsoft.com/office/officeart/2005/8/layout/process1"/>
    <dgm:cxn modelId="{F6D57133-08B0-044E-AC20-1168E338B7FD}" type="presParOf" srcId="{17E6CCE3-C2A7-024C-A37D-68F1CF5C4C3B}" destId="{AC764989-6B3A-EF4E-857E-F22E3B90C38C}" srcOrd="2" destOrd="0" presId="urn:microsoft.com/office/officeart/2005/8/layout/process1"/>
    <dgm:cxn modelId="{2E0040FD-C72F-C640-8958-82D22FC7509F}" type="presParOf" srcId="{17E6CCE3-C2A7-024C-A37D-68F1CF5C4C3B}" destId="{4609248B-FE15-544F-8B52-0811F3905C01}" srcOrd="3" destOrd="0" presId="urn:microsoft.com/office/officeart/2005/8/layout/process1"/>
    <dgm:cxn modelId="{E96ACC86-1A9A-1C4A-95DA-DF3CCBD2FE4E}" type="presParOf" srcId="{4609248B-FE15-544F-8B52-0811F3905C01}" destId="{EDF5133E-8B73-6D47-85C1-AD2F0FB2BE0E}" srcOrd="0" destOrd="0" presId="urn:microsoft.com/office/officeart/2005/8/layout/process1"/>
    <dgm:cxn modelId="{EE9232BE-6034-9B42-8B9F-949938AF4543}" type="presParOf" srcId="{17E6CCE3-C2A7-024C-A37D-68F1CF5C4C3B}" destId="{58432FFE-42B8-BD4E-9273-D62BB77FB4A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79FB5-10B2-1647-88C3-8959885D971E}">
      <dsp:nvSpPr>
        <dsp:cNvPr id="0" name=""/>
        <dsp:cNvSpPr/>
      </dsp:nvSpPr>
      <dsp:spPr>
        <a:xfrm>
          <a:off x="7734" y="1805368"/>
          <a:ext cx="2311811" cy="1387086"/>
        </a:xfrm>
        <a:prstGeom prst="roundRect">
          <a:avLst>
            <a:gd name="adj" fmla="val 10000"/>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Individual work</a:t>
          </a:r>
        </a:p>
        <a:p>
          <a:pPr lvl="0" algn="ctr" defTabSz="1066800">
            <a:lnSpc>
              <a:spcPct val="90000"/>
            </a:lnSpc>
            <a:spcBef>
              <a:spcPct val="0"/>
            </a:spcBef>
            <a:spcAft>
              <a:spcPct val="35000"/>
            </a:spcAft>
          </a:pPr>
          <a:r>
            <a:rPr lang="en-US" sz="2400" kern="1200" dirty="0" smtClean="0"/>
            <a:t>(3 designs per student)</a:t>
          </a:r>
          <a:endParaRPr lang="en-US" sz="2400" kern="1200" dirty="0"/>
        </a:p>
      </dsp:txBody>
      <dsp:txXfrm>
        <a:off x="48360" y="1845994"/>
        <a:ext cx="2230559" cy="1305834"/>
      </dsp:txXfrm>
    </dsp:sp>
    <dsp:sp modelId="{FC4D2F95-E2A2-2840-9E8D-05DD14A5402C}">
      <dsp:nvSpPr>
        <dsp:cNvPr id="0" name=""/>
        <dsp:cNvSpPr/>
      </dsp:nvSpPr>
      <dsp:spPr>
        <a:xfrm>
          <a:off x="2546991" y="2212247"/>
          <a:ext cx="482183" cy="573329"/>
        </a:xfrm>
        <a:prstGeom prst="rightArrow">
          <a:avLst>
            <a:gd name="adj1" fmla="val 60000"/>
            <a:gd name="adj2" fmla="val 50000"/>
          </a:avLst>
        </a:prstGeom>
        <a:gradFill rotWithShape="0">
          <a:gsLst>
            <a:gs pos="0">
              <a:schemeClr val="accent2">
                <a:tint val="60000"/>
                <a:hueOff val="0"/>
                <a:satOff val="0"/>
                <a:lumOff val="0"/>
                <a:alphaOff val="0"/>
                <a:shade val="47500"/>
                <a:satMod val="137000"/>
              </a:schemeClr>
            </a:gs>
            <a:gs pos="55000">
              <a:schemeClr val="accent2">
                <a:tint val="60000"/>
                <a:hueOff val="0"/>
                <a:satOff val="0"/>
                <a:lumOff val="0"/>
                <a:alphaOff val="0"/>
                <a:shade val="69000"/>
                <a:satMod val="137000"/>
              </a:schemeClr>
            </a:gs>
            <a:gs pos="100000">
              <a:schemeClr val="accent2">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546991" y="2326913"/>
        <a:ext cx="337528" cy="343997"/>
      </dsp:txXfrm>
    </dsp:sp>
    <dsp:sp modelId="{AC764989-6B3A-EF4E-857E-F22E3B90C38C}">
      <dsp:nvSpPr>
        <dsp:cNvPr id="0" name=""/>
        <dsp:cNvSpPr/>
      </dsp:nvSpPr>
      <dsp:spPr>
        <a:xfrm>
          <a:off x="3229327" y="1805368"/>
          <a:ext cx="2311811" cy="1387086"/>
        </a:xfrm>
        <a:prstGeom prst="roundRect">
          <a:avLst>
            <a:gd name="adj" fmla="val 10000"/>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Peer review and selection</a:t>
          </a:r>
        </a:p>
      </dsp:txBody>
      <dsp:txXfrm>
        <a:off x="3269953" y="1845994"/>
        <a:ext cx="2230559" cy="1305834"/>
      </dsp:txXfrm>
    </dsp:sp>
    <dsp:sp modelId="{4609248B-FE15-544F-8B52-0811F3905C01}">
      <dsp:nvSpPr>
        <dsp:cNvPr id="0" name=""/>
        <dsp:cNvSpPr/>
      </dsp:nvSpPr>
      <dsp:spPr>
        <a:xfrm>
          <a:off x="5776055" y="2212247"/>
          <a:ext cx="498024" cy="573329"/>
        </a:xfrm>
        <a:prstGeom prst="rightArrow">
          <a:avLst>
            <a:gd name="adj1" fmla="val 60000"/>
            <a:gd name="adj2" fmla="val 50000"/>
          </a:avLst>
        </a:prstGeom>
        <a:gradFill rotWithShape="0">
          <a:gsLst>
            <a:gs pos="0">
              <a:schemeClr val="accent2">
                <a:tint val="60000"/>
                <a:hueOff val="0"/>
                <a:satOff val="0"/>
                <a:lumOff val="0"/>
                <a:alphaOff val="0"/>
                <a:shade val="47500"/>
                <a:satMod val="137000"/>
              </a:schemeClr>
            </a:gs>
            <a:gs pos="55000">
              <a:schemeClr val="accent2">
                <a:tint val="60000"/>
                <a:hueOff val="0"/>
                <a:satOff val="0"/>
                <a:lumOff val="0"/>
                <a:alphaOff val="0"/>
                <a:shade val="69000"/>
                <a:satMod val="137000"/>
              </a:schemeClr>
            </a:gs>
            <a:gs pos="100000">
              <a:schemeClr val="accent2">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776055" y="2326913"/>
        <a:ext cx="348617" cy="343997"/>
      </dsp:txXfrm>
    </dsp:sp>
    <dsp:sp modelId="{58432FFE-42B8-BD4E-9273-D62BB77FB4AD}">
      <dsp:nvSpPr>
        <dsp:cNvPr id="0" name=""/>
        <dsp:cNvSpPr/>
      </dsp:nvSpPr>
      <dsp:spPr>
        <a:xfrm>
          <a:off x="6480806" y="1805368"/>
          <a:ext cx="2311811" cy="1387086"/>
        </a:xfrm>
        <a:prstGeom prst="roundRect">
          <a:avLst>
            <a:gd name="adj" fmla="val 10000"/>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Presentations</a:t>
          </a:r>
        </a:p>
        <a:p>
          <a:pPr lvl="0" algn="ctr" defTabSz="1066800">
            <a:lnSpc>
              <a:spcPct val="90000"/>
            </a:lnSpc>
            <a:spcBef>
              <a:spcPct val="0"/>
            </a:spcBef>
            <a:spcAft>
              <a:spcPct val="35000"/>
            </a:spcAft>
          </a:pPr>
          <a:r>
            <a:rPr lang="en-US" sz="2400" kern="1200" dirty="0" smtClean="0"/>
            <a:t>(1 per group)</a:t>
          </a:r>
          <a:endParaRPr lang="en-US" sz="2400" kern="1200" dirty="0"/>
        </a:p>
      </dsp:txBody>
      <dsp:txXfrm>
        <a:off x="6521432" y="1845994"/>
        <a:ext cx="2230559" cy="13058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D37FE-21C1-BC48-9A96-635DBB0F31B5}" type="datetimeFigureOut">
              <a:rPr lang="en-US" smtClean="0"/>
              <a:t>5/3/16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6D0D6-E8E1-594B-ACD3-A7934858F62D}" type="slidenum">
              <a:rPr lang="en-US" smtClean="0"/>
              <a:t>‹#›</a:t>
            </a:fld>
            <a:endParaRPr lang="en-US"/>
          </a:p>
        </p:txBody>
      </p:sp>
    </p:spTree>
    <p:extLst>
      <p:ext uri="{BB962C8B-B14F-4D97-AF65-F5344CB8AC3E}">
        <p14:creationId xmlns:p14="http://schemas.microsoft.com/office/powerpoint/2010/main" val="4080545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Before you do anything, you should read this document carefully to make sure that you fully understand the design specs, which specify what the client wants. Then you should think about what you will do to meet those specs. You can discuss with your classmates about ideas. After you have some basic ideas, you can start with constructing a house in Energy3D that you think may appeal to the client. Once you are happy with it, you can analyze its energy performance. Energy3D can automatically calculate the annual energy usage for heating and cooling. Based on your analysis of the results, you will decide how to revise your design to improve the energy efficiency of the house. Meanwhile, your design must meet all the other specs such as style, size, and material cost, as described below.</a:t>
            </a:r>
          </a:p>
        </p:txBody>
      </p:sp>
      <p:sp>
        <p:nvSpPr>
          <p:cNvPr id="4" name="Slide Number Placeholder 3"/>
          <p:cNvSpPr>
            <a:spLocks noGrp="1"/>
          </p:cNvSpPr>
          <p:nvPr>
            <p:ph type="sldNum" sz="quarter" idx="10"/>
          </p:nvPr>
        </p:nvSpPr>
        <p:spPr/>
        <p:txBody>
          <a:bodyPr/>
          <a:lstStyle/>
          <a:p>
            <a:fld id="{1F06D0D6-E8E1-594B-ACD3-A7934858F62D}" type="slidenum">
              <a:rPr lang="en-US" smtClean="0"/>
              <a:t>4</a:t>
            </a:fld>
            <a:endParaRPr lang="en-US"/>
          </a:p>
        </p:txBody>
      </p:sp>
    </p:spTree>
    <p:extLst>
      <p:ext uri="{BB962C8B-B14F-4D97-AF65-F5344CB8AC3E}">
        <p14:creationId xmlns:p14="http://schemas.microsoft.com/office/powerpoint/2010/main" val="63783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6D0D6-E8E1-594B-ACD3-A7934858F62D}" type="slidenum">
              <a:rPr lang="en-US" smtClean="0"/>
              <a:t>9</a:t>
            </a:fld>
            <a:endParaRPr lang="en-US"/>
          </a:p>
        </p:txBody>
      </p:sp>
    </p:spTree>
    <p:extLst>
      <p:ext uri="{BB962C8B-B14F-4D97-AF65-F5344CB8AC3E}">
        <p14:creationId xmlns:p14="http://schemas.microsoft.com/office/powerpoint/2010/main" val="134386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C62B9D6-AA0F-4C44-BE8D-19D099F77F9E}"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DBE38-22C1-9745-BCF1-86D933864F06}"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62B9D6-AA0F-4C44-BE8D-19D099F77F9E}"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DBE38-22C1-9745-BCF1-86D933864F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62B9D6-AA0F-4C44-BE8D-19D099F77F9E}" type="datetimeFigureOut">
              <a:rPr lang="en-US" smtClean="0"/>
              <a:t>5/3/16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98DBE38-22C1-9745-BCF1-86D933864F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62B9D6-AA0F-4C44-BE8D-19D099F77F9E}"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DBE38-22C1-9745-BCF1-86D933864F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62B9D6-AA0F-4C44-BE8D-19D099F77F9E}"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DBE38-22C1-9745-BCF1-86D933864F0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62B9D6-AA0F-4C44-BE8D-19D099F77F9E}"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DBE38-22C1-9745-BCF1-86D933864F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62B9D6-AA0F-4C44-BE8D-19D099F77F9E}" type="datetimeFigureOut">
              <a:rPr lang="en-US" smtClean="0"/>
              <a:t>5/3/16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DBE38-22C1-9745-BCF1-86D933864F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62B9D6-AA0F-4C44-BE8D-19D099F77F9E}" type="datetimeFigureOut">
              <a:rPr lang="en-US" smtClean="0"/>
              <a:t>5/3/16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DBE38-22C1-9745-BCF1-86D933864F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2B9D6-AA0F-4C44-BE8D-19D099F77F9E}" type="datetimeFigureOut">
              <a:rPr lang="en-US" smtClean="0"/>
              <a:t>5/3/16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DBE38-22C1-9745-BCF1-86D933864F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62B9D6-AA0F-4C44-BE8D-19D099F77F9E}"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DBE38-22C1-9745-BCF1-86D933864F06}"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C62B9D6-AA0F-4C44-BE8D-19D099F77F9E}" type="datetimeFigureOut">
              <a:rPr lang="en-US" smtClean="0"/>
              <a:t>5/3/16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98DBE38-22C1-9745-BCF1-86D933864F0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C62B9D6-AA0F-4C44-BE8D-19D099F77F9E}" type="datetimeFigureOut">
              <a:rPr lang="en-US" smtClean="0"/>
              <a:t>5/3/16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98DBE38-22C1-9745-BCF1-86D933864F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Energy-Plus Home Design</a:t>
            </a:r>
            <a:endParaRPr lang="en-US" dirty="0"/>
          </a:p>
        </p:txBody>
      </p:sp>
      <p:sp>
        <p:nvSpPr>
          <p:cNvPr id="3" name="Subtitle 2"/>
          <p:cNvSpPr>
            <a:spLocks noGrp="1"/>
          </p:cNvSpPr>
          <p:nvPr>
            <p:ph type="subTitle" idx="1"/>
          </p:nvPr>
        </p:nvSpPr>
        <p:spPr/>
        <p:txBody>
          <a:bodyPr/>
          <a:lstStyle/>
          <a:p>
            <a:r>
              <a:rPr lang="en-US" dirty="0" smtClean="0"/>
              <a:t>Mansfield High School</a:t>
            </a:r>
          </a:p>
          <a:p>
            <a:r>
              <a:rPr lang="en-US" dirty="0" smtClean="0"/>
              <a:t>The Concord Consortium</a:t>
            </a:r>
          </a:p>
          <a:p>
            <a:r>
              <a:rPr lang="en-US" dirty="0" smtClean="0"/>
              <a:t>May, 2016</a:t>
            </a:r>
            <a:endParaRPr lang="en-US" dirty="0"/>
          </a:p>
        </p:txBody>
      </p:sp>
    </p:spTree>
    <p:extLst>
      <p:ext uri="{BB962C8B-B14F-4D97-AF65-F5344CB8AC3E}">
        <p14:creationId xmlns:p14="http://schemas.microsoft.com/office/powerpoint/2010/main" val="399087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Journal</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1. Design rationale</a:t>
            </a:r>
          </a:p>
          <a:p>
            <a:pPr lvl="1"/>
            <a:r>
              <a:rPr lang="en-US" dirty="0"/>
              <a:t>Describe your design ideas and explain why you think they are good ideas. </a:t>
            </a:r>
            <a:endParaRPr lang="en-US" dirty="0" smtClean="0"/>
          </a:p>
          <a:p>
            <a:pPr lvl="1"/>
            <a:endParaRPr lang="en-US" dirty="0"/>
          </a:p>
          <a:p>
            <a:r>
              <a:rPr lang="en-US" dirty="0" smtClean="0"/>
              <a:t>2. Design requirement checklist</a:t>
            </a:r>
          </a:p>
          <a:p>
            <a:pPr lvl="1"/>
            <a:r>
              <a:rPr lang="en-US" dirty="0" smtClean="0"/>
              <a:t>Architectural style?</a:t>
            </a:r>
          </a:p>
          <a:p>
            <a:pPr lvl="1"/>
            <a:r>
              <a:rPr lang="en-US" dirty="0" smtClean="0"/>
              <a:t>Area, height, window/floor ratio</a:t>
            </a:r>
          </a:p>
          <a:p>
            <a:pPr lvl="1"/>
            <a:r>
              <a:rPr lang="en-US" dirty="0" smtClean="0"/>
              <a:t>……</a:t>
            </a:r>
          </a:p>
          <a:p>
            <a:pPr lvl="1"/>
            <a:r>
              <a:rPr lang="en-US" dirty="0" smtClean="0"/>
              <a:t>…</a:t>
            </a:r>
            <a:endParaRPr lang="en-US" dirty="0"/>
          </a:p>
        </p:txBody>
      </p:sp>
      <p:sp>
        <p:nvSpPr>
          <p:cNvPr id="6" name="Content Placeholder 5"/>
          <p:cNvSpPr>
            <a:spLocks noGrp="1"/>
          </p:cNvSpPr>
          <p:nvPr>
            <p:ph sz="half" idx="2"/>
          </p:nvPr>
        </p:nvSpPr>
        <p:spPr/>
        <p:txBody>
          <a:bodyPr>
            <a:normAutofit fontScale="92500" lnSpcReduction="20000"/>
          </a:bodyPr>
          <a:lstStyle/>
          <a:p>
            <a:r>
              <a:rPr lang="en-US" dirty="0" smtClean="0"/>
              <a:t>3. Analyze the energy efficiency of your design</a:t>
            </a:r>
          </a:p>
          <a:p>
            <a:pPr lvl="1"/>
            <a:r>
              <a:rPr lang="en-US" dirty="0" smtClean="0"/>
              <a:t>Version X</a:t>
            </a:r>
          </a:p>
          <a:p>
            <a:pPr lvl="2"/>
            <a:r>
              <a:rPr lang="en-US" dirty="0" smtClean="0"/>
              <a:t>Net energy usage</a:t>
            </a:r>
          </a:p>
          <a:p>
            <a:pPr lvl="2"/>
            <a:r>
              <a:rPr lang="en-US" dirty="0" smtClean="0"/>
              <a:t>Describe the changes</a:t>
            </a:r>
          </a:p>
          <a:p>
            <a:pPr lvl="2"/>
            <a:r>
              <a:rPr lang="en-US" dirty="0" smtClean="0"/>
              <a:t>Why they worked or not</a:t>
            </a:r>
          </a:p>
          <a:p>
            <a:pPr lvl="1"/>
            <a:r>
              <a:rPr lang="en-US" u="sng" dirty="0" smtClean="0"/>
              <a:t>Take notes as you go</a:t>
            </a:r>
          </a:p>
          <a:p>
            <a:endParaRPr lang="en-US" dirty="0" smtClean="0"/>
          </a:p>
          <a:p>
            <a:r>
              <a:rPr lang="en-US" dirty="0" smtClean="0"/>
              <a:t>4. Explain how you improve energy efficiency of the house</a:t>
            </a:r>
          </a:p>
          <a:p>
            <a:pPr lvl="1"/>
            <a:r>
              <a:rPr lang="en-US" dirty="0" smtClean="0"/>
              <a:t>Why you succeed or fail?</a:t>
            </a:r>
          </a:p>
          <a:p>
            <a:pPr lvl="1"/>
            <a:r>
              <a:rPr lang="en-US" dirty="0" smtClean="0"/>
              <a:t>Key design features </a:t>
            </a:r>
            <a:endParaRPr lang="en-US" dirty="0"/>
          </a:p>
        </p:txBody>
      </p:sp>
    </p:spTree>
    <p:extLst>
      <p:ext uri="{BB962C8B-B14F-4D97-AF65-F5344CB8AC3E}">
        <p14:creationId xmlns:p14="http://schemas.microsoft.com/office/powerpoint/2010/main" val="338306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Process</a:t>
            </a:r>
            <a:endParaRPr lang="en-US" dirty="0"/>
          </a:p>
        </p:txBody>
      </p:sp>
      <p:graphicFrame>
        <p:nvGraphicFramePr>
          <p:cNvPr id="4" name="Diagram 3"/>
          <p:cNvGraphicFramePr/>
          <p:nvPr>
            <p:extLst>
              <p:ext uri="{D42A27DB-BD31-4B8C-83A1-F6EECF244321}">
                <p14:modId xmlns:p14="http://schemas.microsoft.com/office/powerpoint/2010/main" val="3322488544"/>
              </p:ext>
            </p:extLst>
          </p:nvPr>
        </p:nvGraphicFramePr>
        <p:xfrm>
          <a:off x="194235" y="1397000"/>
          <a:ext cx="8800353" cy="4997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282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USB drive</a:t>
            </a:r>
          </a:p>
          <a:p>
            <a:pPr lvl="1"/>
            <a:r>
              <a:rPr lang="en-US" dirty="0" smtClean="0"/>
              <a:t>Write you full name on the tag</a:t>
            </a:r>
          </a:p>
          <a:p>
            <a:pPr lvl="1"/>
            <a:r>
              <a:rPr lang="en-US" dirty="0" smtClean="0"/>
              <a:t>Keep it plugged in at all time</a:t>
            </a:r>
          </a:p>
          <a:p>
            <a:pPr lvl="1"/>
            <a:r>
              <a:rPr lang="en-US" dirty="0" smtClean="0"/>
              <a:t>Properly eject it at the end</a:t>
            </a:r>
          </a:p>
          <a:p>
            <a:pPr lvl="1"/>
            <a:r>
              <a:rPr lang="en-US" dirty="0" smtClean="0"/>
              <a:t>Leave the USB drive to Jie</a:t>
            </a:r>
          </a:p>
          <a:p>
            <a:endParaRPr lang="en-US" dirty="0" smtClean="0"/>
          </a:p>
          <a:p>
            <a:r>
              <a:rPr lang="en-US" dirty="0" smtClean="0"/>
              <a:t>Energy3D</a:t>
            </a:r>
          </a:p>
          <a:p>
            <a:pPr lvl="1"/>
            <a:r>
              <a:rPr lang="en-US" dirty="0" smtClean="0"/>
              <a:t>Open, close, and reopen Energy3D to install updates</a:t>
            </a:r>
          </a:p>
          <a:p>
            <a:pPr lvl="1"/>
            <a:r>
              <a:rPr lang="en-US" dirty="0"/>
              <a:t>Report bugs</a:t>
            </a:r>
          </a:p>
          <a:p>
            <a:pPr lvl="1"/>
            <a:endParaRPr lang="en-US" dirty="0" smtClean="0"/>
          </a:p>
          <a:p>
            <a:r>
              <a:rPr lang="en-US" dirty="0" smtClean="0"/>
              <a:t>Designs</a:t>
            </a:r>
          </a:p>
          <a:p>
            <a:pPr lvl="1"/>
            <a:r>
              <a:rPr lang="en-US" dirty="0" smtClean="0"/>
              <a:t>Work with the models provided in the USB</a:t>
            </a:r>
          </a:p>
          <a:p>
            <a:pPr lvl="1"/>
            <a:r>
              <a:rPr lang="en-US" dirty="0" smtClean="0"/>
              <a:t>Save changes frequently</a:t>
            </a:r>
          </a:p>
          <a:p>
            <a:pPr lvl="1"/>
            <a:r>
              <a:rPr lang="en-US" dirty="0" smtClean="0"/>
              <a:t>Do NOT change file names or folder names</a:t>
            </a:r>
          </a:p>
          <a:p>
            <a:endParaRPr lang="en-US" dirty="0" smtClean="0"/>
          </a:p>
          <a:p>
            <a:r>
              <a:rPr lang="en-US" dirty="0" smtClean="0"/>
              <a:t>Feel free to ask for help</a:t>
            </a:r>
          </a:p>
        </p:txBody>
      </p:sp>
    </p:spTree>
    <p:extLst>
      <p:ext uri="{BB962C8B-B14F-4D97-AF65-F5344CB8AC3E}">
        <p14:creationId xmlns:p14="http://schemas.microsoft.com/office/powerpoint/2010/main" val="328015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Energy-Plus Home?</a:t>
            </a:r>
            <a:endParaRPr lang="en-US" dirty="0"/>
          </a:p>
        </p:txBody>
      </p:sp>
      <p:sp>
        <p:nvSpPr>
          <p:cNvPr id="3" name="Content Placeholder 2"/>
          <p:cNvSpPr>
            <a:spLocks noGrp="1"/>
          </p:cNvSpPr>
          <p:nvPr>
            <p:ph idx="1"/>
          </p:nvPr>
        </p:nvSpPr>
        <p:spPr/>
        <p:txBody>
          <a:bodyPr>
            <a:normAutofit/>
          </a:bodyPr>
          <a:lstStyle/>
          <a:p>
            <a:r>
              <a:rPr lang="en-US" dirty="0"/>
              <a:t>E</a:t>
            </a:r>
            <a:r>
              <a:rPr lang="en-US" dirty="0" smtClean="0"/>
              <a:t>nergy production &gt; Energy consumption</a:t>
            </a:r>
          </a:p>
          <a:p>
            <a:pPr lvl="1"/>
            <a:r>
              <a:rPr lang="en-US" dirty="0" smtClean="0"/>
              <a:t>Net energy = </a:t>
            </a:r>
            <a:r>
              <a:rPr lang="en-US" dirty="0"/>
              <a:t>H</a:t>
            </a:r>
            <a:r>
              <a:rPr lang="en-US" dirty="0" smtClean="0"/>
              <a:t>eater + AC – Solar Panels &lt; 0 kWh</a:t>
            </a:r>
          </a:p>
          <a:p>
            <a:pPr lvl="1"/>
            <a:endParaRPr lang="en-US" dirty="0" smtClean="0"/>
          </a:p>
          <a:p>
            <a:r>
              <a:rPr lang="en-US" dirty="0" smtClean="0"/>
              <a:t>Your job</a:t>
            </a:r>
          </a:p>
          <a:p>
            <a:pPr lvl="1"/>
            <a:r>
              <a:rPr lang="en-US" dirty="0" smtClean="0"/>
              <a:t>Complete three </a:t>
            </a:r>
            <a:r>
              <a:rPr lang="en-US" dirty="0"/>
              <a:t>designs using </a:t>
            </a:r>
            <a:r>
              <a:rPr lang="en-US" dirty="0" smtClean="0"/>
              <a:t>Energy3D</a:t>
            </a:r>
          </a:p>
        </p:txBody>
      </p:sp>
    </p:spTree>
    <p:extLst>
      <p:ext uri="{BB962C8B-B14F-4D97-AF65-F5344CB8AC3E}">
        <p14:creationId xmlns:p14="http://schemas.microsoft.com/office/powerpoint/2010/main" val="256358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It for Me?</a:t>
            </a:r>
            <a:endParaRPr lang="en-US" dirty="0"/>
          </a:p>
        </p:txBody>
      </p:sp>
      <p:sp>
        <p:nvSpPr>
          <p:cNvPr id="4" name="Text Placeholder 3"/>
          <p:cNvSpPr>
            <a:spLocks noGrp="1"/>
          </p:cNvSpPr>
          <p:nvPr>
            <p:ph type="body" idx="1"/>
          </p:nvPr>
        </p:nvSpPr>
        <p:spPr/>
        <p:txBody>
          <a:bodyPr>
            <a:normAutofit fontScale="92500" lnSpcReduction="10000"/>
          </a:bodyPr>
          <a:lstStyle/>
          <a:p>
            <a:r>
              <a:rPr lang="en-US" dirty="0"/>
              <a:t>Learning and Innovation </a:t>
            </a:r>
            <a:r>
              <a:rPr lang="en-US" dirty="0" smtClean="0"/>
              <a:t>Skills</a:t>
            </a:r>
            <a:endParaRPr lang="en-US" dirty="0"/>
          </a:p>
        </p:txBody>
      </p:sp>
      <p:sp>
        <p:nvSpPr>
          <p:cNvPr id="3" name="Content Placeholder 2"/>
          <p:cNvSpPr>
            <a:spLocks noGrp="1"/>
          </p:cNvSpPr>
          <p:nvPr>
            <p:ph sz="half" idx="2"/>
          </p:nvPr>
        </p:nvSpPr>
        <p:spPr/>
        <p:txBody>
          <a:bodyPr>
            <a:normAutofit/>
          </a:bodyPr>
          <a:lstStyle/>
          <a:p>
            <a:pPr lvl="1"/>
            <a:r>
              <a:rPr lang="en-US" dirty="0" smtClean="0"/>
              <a:t>Creativity and Innovation</a:t>
            </a:r>
          </a:p>
          <a:p>
            <a:pPr lvl="1"/>
            <a:r>
              <a:rPr lang="en-US" dirty="0" smtClean="0"/>
              <a:t>Critical thinking and problem solving</a:t>
            </a:r>
          </a:p>
          <a:p>
            <a:pPr lvl="1"/>
            <a:r>
              <a:rPr lang="en-US" dirty="0" smtClean="0"/>
              <a:t>Communication and collaboration</a:t>
            </a:r>
          </a:p>
        </p:txBody>
      </p:sp>
      <p:sp>
        <p:nvSpPr>
          <p:cNvPr id="5" name="Text Placeholder 4"/>
          <p:cNvSpPr>
            <a:spLocks noGrp="1"/>
          </p:cNvSpPr>
          <p:nvPr>
            <p:ph type="body" sz="quarter" idx="3"/>
          </p:nvPr>
        </p:nvSpPr>
        <p:spPr/>
        <p:txBody>
          <a:bodyPr>
            <a:normAutofit fontScale="92500" lnSpcReduction="10000"/>
          </a:bodyPr>
          <a:lstStyle/>
          <a:p>
            <a:r>
              <a:rPr lang="en-US" dirty="0"/>
              <a:t>Knowledge in green building </a:t>
            </a:r>
            <a:r>
              <a:rPr lang="en-US" dirty="0" smtClean="0"/>
              <a:t>science</a:t>
            </a:r>
            <a:endParaRPr lang="en-US" dirty="0"/>
          </a:p>
        </p:txBody>
      </p:sp>
      <p:sp>
        <p:nvSpPr>
          <p:cNvPr id="6" name="Content Placeholder 5"/>
          <p:cNvSpPr>
            <a:spLocks noGrp="1"/>
          </p:cNvSpPr>
          <p:nvPr>
            <p:ph sz="quarter" idx="4"/>
          </p:nvPr>
        </p:nvSpPr>
        <p:spPr/>
        <p:txBody>
          <a:bodyPr/>
          <a:lstStyle/>
          <a:p>
            <a:pPr lvl="1"/>
            <a:r>
              <a:rPr lang="en-US" dirty="0"/>
              <a:t>Be environmentally conscious</a:t>
            </a:r>
          </a:p>
          <a:p>
            <a:pPr lvl="1"/>
            <a:r>
              <a:rPr lang="en-US" dirty="0"/>
              <a:t>Be a smart homebuyer and homeowner</a:t>
            </a:r>
          </a:p>
          <a:p>
            <a:pPr lvl="1"/>
            <a:r>
              <a:rPr lang="en-US" dirty="0"/>
              <a:t>Become a building science </a:t>
            </a:r>
            <a:r>
              <a:rPr lang="en-US" dirty="0" smtClean="0"/>
              <a:t>professional</a:t>
            </a:r>
            <a:endParaRPr lang="en-US" dirty="0"/>
          </a:p>
        </p:txBody>
      </p:sp>
      <p:pic>
        <p:nvPicPr>
          <p:cNvPr id="9" name="Picture 8"/>
          <p:cNvPicPr>
            <a:picLocks noChangeAspect="1"/>
          </p:cNvPicPr>
          <p:nvPr/>
        </p:nvPicPr>
        <p:blipFill>
          <a:blip r:embed="rId2"/>
          <a:stretch>
            <a:fillRect/>
          </a:stretch>
        </p:blipFill>
        <p:spPr>
          <a:xfrm>
            <a:off x="1277468" y="4310529"/>
            <a:ext cx="2383117" cy="2383117"/>
          </a:xfrm>
          <a:prstGeom prst="rect">
            <a:avLst/>
          </a:prstGeom>
        </p:spPr>
      </p:pic>
      <p:pic>
        <p:nvPicPr>
          <p:cNvPr id="10" name="Picture 9"/>
          <p:cNvPicPr>
            <a:picLocks noChangeAspect="1"/>
          </p:cNvPicPr>
          <p:nvPr/>
        </p:nvPicPr>
        <p:blipFill>
          <a:blip r:embed="rId3"/>
          <a:stretch>
            <a:fillRect/>
          </a:stretch>
        </p:blipFill>
        <p:spPr>
          <a:xfrm>
            <a:off x="4794435" y="4430057"/>
            <a:ext cx="3804771" cy="2132656"/>
          </a:xfrm>
          <a:prstGeom prst="rect">
            <a:avLst/>
          </a:prstGeom>
        </p:spPr>
      </p:pic>
    </p:spTree>
    <p:extLst>
      <p:ext uri="{BB962C8B-B14F-4D97-AF65-F5344CB8AC3E}">
        <p14:creationId xmlns:p14="http://schemas.microsoft.com/office/powerpoint/2010/main" val="51815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Engineering Design Cycle</a:t>
            </a:r>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065674" y="1981684"/>
            <a:ext cx="7094767" cy="4120805"/>
          </a:xfrm>
          <a:prstGeom prst="rect">
            <a:avLst/>
          </a:prstGeom>
        </p:spPr>
      </p:pic>
    </p:spTree>
    <p:extLst>
      <p:ext uri="{BB962C8B-B14F-4D97-AF65-F5344CB8AC3E}">
        <p14:creationId xmlns:p14="http://schemas.microsoft.com/office/powerpoint/2010/main" val="129371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Specifications:</a:t>
            </a:r>
            <a:br>
              <a:rPr lang="en-US" dirty="0" smtClean="0"/>
            </a:br>
            <a:r>
              <a:rPr lang="en-US" dirty="0" smtClean="0"/>
              <a:t>Styles, Budget, Area, &amp; Height </a:t>
            </a:r>
            <a:endParaRPr lang="en-US" dirty="0"/>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348342" y="2254248"/>
            <a:ext cx="2712003" cy="1828800"/>
          </a:xfrm>
          <a:prstGeom prst="rect">
            <a:avLst/>
          </a:prstGeom>
        </p:spPr>
      </p:pic>
      <p:pic>
        <p:nvPicPr>
          <p:cNvPr id="6" name="Picture 5" descr="http://amazingplans.com/media/hp2661_picture_1.jpg"/>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060345" y="2254248"/>
            <a:ext cx="3020747" cy="1828800"/>
          </a:xfrm>
          <a:prstGeom prst="rect">
            <a:avLst/>
          </a:prstGeom>
          <a:noFill/>
          <a:ln>
            <a:noFill/>
          </a:ln>
        </p:spPr>
      </p:pic>
      <p:pic>
        <p:nvPicPr>
          <p:cNvPr id="7" name="Picture 6"/>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6081092" y="2254248"/>
            <a:ext cx="2726516" cy="18288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662472343"/>
              </p:ext>
            </p:extLst>
          </p:nvPr>
        </p:nvGraphicFramePr>
        <p:xfrm>
          <a:off x="348342" y="4377506"/>
          <a:ext cx="8459265" cy="1737360"/>
        </p:xfrm>
        <a:graphic>
          <a:graphicData uri="http://schemas.openxmlformats.org/drawingml/2006/table">
            <a:tbl>
              <a:tblPr firstRow="1" bandRow="1">
                <a:tableStyleId>{74C1A8A3-306A-4EB7-A6B1-4F7E0EB9C5D6}</a:tableStyleId>
              </a:tblPr>
              <a:tblGrid>
                <a:gridCol w="2819755"/>
                <a:gridCol w="2819755"/>
                <a:gridCol w="2819755"/>
              </a:tblGrid>
              <a:tr h="370840">
                <a:tc>
                  <a:txBody>
                    <a:bodyPr/>
                    <a:lstStyle/>
                    <a:p>
                      <a:pPr algn="ctr"/>
                      <a:r>
                        <a:rPr lang="en-US" dirty="0" smtClean="0"/>
                        <a:t>Colonial</a:t>
                      </a:r>
                    </a:p>
                    <a:p>
                      <a:pPr algn="ctr"/>
                      <a:r>
                        <a:rPr lang="en-US" altLang="zh-CN" dirty="0" smtClean="0"/>
                        <a:t>(2-story)</a:t>
                      </a:r>
                      <a:endParaRPr lang="en-US" dirty="0"/>
                    </a:p>
                  </a:txBody>
                  <a:tcPr/>
                </a:tc>
                <a:tc>
                  <a:txBody>
                    <a:bodyPr/>
                    <a:lstStyle/>
                    <a:p>
                      <a:pPr algn="ctr"/>
                      <a:r>
                        <a:rPr lang="en-US" dirty="0" smtClean="0"/>
                        <a:t>Cape Cod</a:t>
                      </a:r>
                    </a:p>
                    <a:p>
                      <a:pPr algn="ctr"/>
                      <a:r>
                        <a:rPr lang="en-US" dirty="0" smtClean="0"/>
                        <a:t>(1.5-story)</a:t>
                      </a:r>
                      <a:endParaRPr lang="en-US" dirty="0"/>
                    </a:p>
                  </a:txBody>
                  <a:tcPr/>
                </a:tc>
                <a:tc>
                  <a:txBody>
                    <a:bodyPr/>
                    <a:lstStyle/>
                    <a:p>
                      <a:pPr algn="ctr"/>
                      <a:r>
                        <a:rPr lang="en-US" dirty="0" smtClean="0"/>
                        <a:t>Ranch</a:t>
                      </a:r>
                    </a:p>
                    <a:p>
                      <a:pPr algn="ctr"/>
                      <a:r>
                        <a:rPr lang="en-US" dirty="0" smtClean="0"/>
                        <a:t>(1-story)</a:t>
                      </a:r>
                      <a:endParaRPr lang="en-US" dirty="0"/>
                    </a:p>
                  </a:txBody>
                  <a:tcPr/>
                </a:tc>
              </a:tr>
              <a:tr h="0">
                <a:tc>
                  <a:txBody>
                    <a:bodyPr/>
                    <a:lstStyle/>
                    <a:p>
                      <a:pPr algn="ctr"/>
                      <a:r>
                        <a:rPr lang="en-US" dirty="0" smtClean="0"/>
                        <a:t>$</a:t>
                      </a:r>
                      <a:r>
                        <a:rPr lang="en-US" altLang="zh-CN" dirty="0" smtClean="0"/>
                        <a:t>20</a:t>
                      </a:r>
                      <a:r>
                        <a:rPr lang="en-US" dirty="0" smtClean="0"/>
                        <a:t>0,000</a:t>
                      </a:r>
                      <a:endParaRPr lang="en-US" dirty="0"/>
                    </a:p>
                  </a:txBody>
                  <a:tcPr/>
                </a:tc>
                <a:tc>
                  <a:txBody>
                    <a:bodyPr/>
                    <a:lstStyle/>
                    <a:p>
                      <a:pPr algn="ctr"/>
                      <a:r>
                        <a:rPr lang="en-US" dirty="0" smtClean="0"/>
                        <a:t>$</a:t>
                      </a:r>
                      <a:r>
                        <a:rPr lang="en-US" altLang="zh-CN" dirty="0" smtClean="0"/>
                        <a:t>20</a:t>
                      </a:r>
                      <a:r>
                        <a:rPr lang="en-US" dirty="0" smtClean="0"/>
                        <a:t>0,000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r>
                        <a:rPr lang="en-US" altLang="zh-CN" dirty="0" smtClean="0"/>
                        <a:t>20</a:t>
                      </a:r>
                      <a:r>
                        <a:rPr lang="en-US" dirty="0" smtClean="0"/>
                        <a:t>0,000</a:t>
                      </a:r>
                    </a:p>
                  </a:txBody>
                  <a:tcPr/>
                </a:tc>
              </a:tr>
              <a:tr h="0">
                <a:tc>
                  <a:txBody>
                    <a:bodyPr/>
                    <a:lstStyle/>
                    <a:p>
                      <a:pPr algn="ctr"/>
                      <a:r>
                        <a:rPr lang="en-US" dirty="0" smtClean="0"/>
                        <a:t>120 –</a:t>
                      </a:r>
                      <a:r>
                        <a:rPr lang="en-US" baseline="0" dirty="0" smtClean="0"/>
                        <a:t> 160 m</a:t>
                      </a:r>
                      <a:r>
                        <a:rPr lang="en-US" baseline="30000" dirty="0" smtClean="0"/>
                        <a:t>2</a:t>
                      </a:r>
                      <a:endParaRPr lang="en-US"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100 –</a:t>
                      </a:r>
                      <a:r>
                        <a:rPr lang="en-US" baseline="0" dirty="0" smtClean="0"/>
                        <a:t> 150 m</a:t>
                      </a:r>
                      <a:r>
                        <a:rPr lang="en-US" baseline="30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150 –</a:t>
                      </a:r>
                      <a:r>
                        <a:rPr lang="en-US" baseline="0" dirty="0" smtClean="0"/>
                        <a:t> 200 m</a:t>
                      </a:r>
                      <a:r>
                        <a:rPr lang="en-US" baseline="30000" dirty="0" smtClean="0"/>
                        <a:t>2</a:t>
                      </a:r>
                    </a:p>
                  </a:txBody>
                  <a:tcPr/>
                </a:tc>
              </a:tr>
              <a:tr h="0">
                <a:tc>
                  <a:txBody>
                    <a:bodyPr/>
                    <a:lstStyle/>
                    <a:p>
                      <a:pPr algn="ctr"/>
                      <a:r>
                        <a:rPr lang="en-US" dirty="0" smtClean="0"/>
                        <a:t>8</a:t>
                      </a:r>
                      <a:r>
                        <a:rPr lang="en-US" baseline="0" dirty="0" smtClean="0"/>
                        <a:t> – 10 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7 – 9 m</a:t>
                      </a:r>
                      <a:endParaRPr lang="en-US" dirty="0" smtClean="0"/>
                    </a:p>
                  </a:txBody>
                  <a:tcPr/>
                </a:tc>
                <a:tc>
                  <a:txBody>
                    <a:bodyPr/>
                    <a:lstStyle/>
                    <a:p>
                      <a:pPr algn="ctr"/>
                      <a:r>
                        <a:rPr lang="en-US" baseline="0" dirty="0" smtClean="0"/>
                        <a:t>4 – 6 m</a:t>
                      </a:r>
                      <a:endParaRPr lang="en-US" dirty="0"/>
                    </a:p>
                  </a:txBody>
                  <a:tcPr/>
                </a:tc>
              </a:tr>
            </a:tbl>
          </a:graphicData>
        </a:graphic>
      </p:graphicFrame>
    </p:spTree>
    <p:extLst>
      <p:ext uri="{BB962C8B-B14F-4D97-AF65-F5344CB8AC3E}">
        <p14:creationId xmlns:p14="http://schemas.microsoft.com/office/powerpoint/2010/main" val="371249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Style Variations</a:t>
            </a:r>
            <a:endParaRPr lang="en-US" dirty="0"/>
          </a:p>
        </p:txBody>
      </p:sp>
      <p:pic>
        <p:nvPicPr>
          <p:cNvPr id="5" name="Picture 4"/>
          <p:cNvPicPr>
            <a:picLocks noChangeAspect="1"/>
          </p:cNvPicPr>
          <p:nvPr/>
        </p:nvPicPr>
        <p:blipFill>
          <a:blip r:embed="rId2"/>
          <a:stretch>
            <a:fillRect/>
          </a:stretch>
        </p:blipFill>
        <p:spPr>
          <a:xfrm>
            <a:off x="468177" y="4463087"/>
            <a:ext cx="2196513" cy="1645920"/>
          </a:xfrm>
          <a:prstGeom prst="rect">
            <a:avLst/>
          </a:prstGeom>
        </p:spPr>
      </p:pic>
      <p:pic>
        <p:nvPicPr>
          <p:cNvPr id="7" name="Picture 6"/>
          <p:cNvPicPr>
            <a:picLocks noChangeAspect="1"/>
          </p:cNvPicPr>
          <p:nvPr/>
        </p:nvPicPr>
        <p:blipFill>
          <a:blip r:embed="rId3"/>
          <a:stretch>
            <a:fillRect/>
          </a:stretch>
        </p:blipFill>
        <p:spPr>
          <a:xfrm>
            <a:off x="486085" y="2620179"/>
            <a:ext cx="2178605" cy="1645920"/>
          </a:xfrm>
          <a:prstGeom prst="rect">
            <a:avLst/>
          </a:prstGeom>
        </p:spPr>
      </p:pic>
      <p:pic>
        <p:nvPicPr>
          <p:cNvPr id="3" name="Picture 2"/>
          <p:cNvPicPr>
            <a:picLocks noChangeAspect="1"/>
          </p:cNvPicPr>
          <p:nvPr/>
        </p:nvPicPr>
        <p:blipFill>
          <a:blip r:embed="rId4"/>
          <a:stretch>
            <a:fillRect/>
          </a:stretch>
        </p:blipFill>
        <p:spPr>
          <a:xfrm>
            <a:off x="6337184" y="2620179"/>
            <a:ext cx="2280088" cy="1645920"/>
          </a:xfrm>
          <a:prstGeom prst="rect">
            <a:avLst/>
          </a:prstGeom>
        </p:spPr>
      </p:pic>
      <p:pic>
        <p:nvPicPr>
          <p:cNvPr id="9" name="Picture 8"/>
          <p:cNvPicPr>
            <a:picLocks noChangeAspect="1"/>
          </p:cNvPicPr>
          <p:nvPr/>
        </p:nvPicPr>
        <p:blipFill>
          <a:blip r:embed="rId5"/>
          <a:stretch>
            <a:fillRect/>
          </a:stretch>
        </p:blipFill>
        <p:spPr>
          <a:xfrm>
            <a:off x="6337183" y="4433642"/>
            <a:ext cx="2279863" cy="1630542"/>
          </a:xfrm>
          <a:prstGeom prst="rect">
            <a:avLst/>
          </a:prstGeom>
        </p:spPr>
      </p:pic>
      <p:pic>
        <p:nvPicPr>
          <p:cNvPr id="10" name="Picture 9"/>
          <p:cNvPicPr>
            <a:picLocks noChangeAspect="1"/>
          </p:cNvPicPr>
          <p:nvPr/>
        </p:nvPicPr>
        <p:blipFill>
          <a:blip r:embed="rId6"/>
          <a:stretch>
            <a:fillRect/>
          </a:stretch>
        </p:blipFill>
        <p:spPr>
          <a:xfrm>
            <a:off x="3398895" y="2620179"/>
            <a:ext cx="2286646" cy="1645920"/>
          </a:xfrm>
          <a:prstGeom prst="rect">
            <a:avLst/>
          </a:prstGeom>
        </p:spPr>
      </p:pic>
      <p:sp>
        <p:nvSpPr>
          <p:cNvPr id="11" name="TextBox 10"/>
          <p:cNvSpPr txBox="1"/>
          <p:nvPr/>
        </p:nvSpPr>
        <p:spPr>
          <a:xfrm>
            <a:off x="1021302" y="1985966"/>
            <a:ext cx="962260" cy="369332"/>
          </a:xfrm>
          <a:prstGeom prst="rect">
            <a:avLst/>
          </a:prstGeom>
          <a:noFill/>
        </p:spPr>
        <p:txBody>
          <a:bodyPr wrap="none" rtlCol="0">
            <a:spAutoFit/>
          </a:bodyPr>
          <a:lstStyle/>
          <a:p>
            <a:r>
              <a:rPr lang="en-US" dirty="0" smtClean="0"/>
              <a:t>Colonial</a:t>
            </a:r>
            <a:endParaRPr lang="en-US" dirty="0"/>
          </a:p>
        </p:txBody>
      </p:sp>
      <p:sp>
        <p:nvSpPr>
          <p:cNvPr id="12" name="TextBox 11"/>
          <p:cNvSpPr txBox="1"/>
          <p:nvPr/>
        </p:nvSpPr>
        <p:spPr>
          <a:xfrm>
            <a:off x="3856390" y="1985966"/>
            <a:ext cx="1091089" cy="369332"/>
          </a:xfrm>
          <a:prstGeom prst="rect">
            <a:avLst/>
          </a:prstGeom>
          <a:noFill/>
        </p:spPr>
        <p:txBody>
          <a:bodyPr wrap="none" rtlCol="0">
            <a:spAutoFit/>
          </a:bodyPr>
          <a:lstStyle/>
          <a:p>
            <a:r>
              <a:rPr lang="en-US" dirty="0" smtClean="0"/>
              <a:t>Cape Cod</a:t>
            </a:r>
            <a:endParaRPr lang="en-US" dirty="0"/>
          </a:p>
        </p:txBody>
      </p:sp>
      <p:sp>
        <p:nvSpPr>
          <p:cNvPr id="13" name="TextBox 12"/>
          <p:cNvSpPr txBox="1"/>
          <p:nvPr/>
        </p:nvSpPr>
        <p:spPr>
          <a:xfrm>
            <a:off x="7059304" y="1985966"/>
            <a:ext cx="780119" cy="369332"/>
          </a:xfrm>
          <a:prstGeom prst="rect">
            <a:avLst/>
          </a:prstGeom>
          <a:noFill/>
        </p:spPr>
        <p:txBody>
          <a:bodyPr wrap="none" rtlCol="0">
            <a:spAutoFit/>
          </a:bodyPr>
          <a:lstStyle/>
          <a:p>
            <a:r>
              <a:rPr lang="en-US" dirty="0" smtClean="0"/>
              <a:t>Ranch</a:t>
            </a:r>
            <a:endParaRPr lang="en-US" dirty="0"/>
          </a:p>
        </p:txBody>
      </p:sp>
      <p:pic>
        <p:nvPicPr>
          <p:cNvPr id="15" name="Picture 14"/>
          <p:cNvPicPr>
            <a:picLocks noChangeAspect="1"/>
          </p:cNvPicPr>
          <p:nvPr/>
        </p:nvPicPr>
        <p:blipFill>
          <a:blip r:embed="rId7"/>
          <a:stretch>
            <a:fillRect/>
          </a:stretch>
        </p:blipFill>
        <p:spPr>
          <a:xfrm>
            <a:off x="3367589" y="4463087"/>
            <a:ext cx="2347834" cy="1645920"/>
          </a:xfrm>
          <a:prstGeom prst="rect">
            <a:avLst/>
          </a:prstGeom>
        </p:spPr>
      </p:pic>
    </p:spTree>
    <p:extLst>
      <p:ext uri="{BB962C8B-B14F-4D97-AF65-F5344CB8AC3E}">
        <p14:creationId xmlns:p14="http://schemas.microsoft.com/office/powerpoint/2010/main" val="378697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a:t>
            </a:r>
            <a:r>
              <a:rPr lang="en-US" dirty="0" smtClean="0"/>
              <a:t>Specifications: Curb Appeal</a:t>
            </a:r>
            <a:endParaRPr lang="en-US" dirty="0"/>
          </a:p>
        </p:txBody>
      </p:sp>
      <p:pic>
        <p:nvPicPr>
          <p:cNvPr id="3" name="Picture 2"/>
          <p:cNvPicPr>
            <a:picLocks noChangeAspect="1"/>
          </p:cNvPicPr>
          <p:nvPr/>
        </p:nvPicPr>
        <p:blipFill>
          <a:blip r:embed="rId2"/>
          <a:stretch>
            <a:fillRect/>
          </a:stretch>
        </p:blipFill>
        <p:spPr>
          <a:xfrm>
            <a:off x="6245258" y="4697176"/>
            <a:ext cx="2441542" cy="1828800"/>
          </a:xfrm>
          <a:prstGeom prst="rect">
            <a:avLst/>
          </a:prstGeom>
        </p:spPr>
      </p:pic>
      <p:pic>
        <p:nvPicPr>
          <p:cNvPr id="5" name="Picture 4"/>
          <p:cNvPicPr>
            <a:picLocks noChangeAspect="1"/>
          </p:cNvPicPr>
          <p:nvPr/>
        </p:nvPicPr>
        <p:blipFill>
          <a:blip r:embed="rId3"/>
          <a:stretch>
            <a:fillRect/>
          </a:stretch>
        </p:blipFill>
        <p:spPr>
          <a:xfrm>
            <a:off x="3358826" y="4697176"/>
            <a:ext cx="2436921" cy="1828800"/>
          </a:xfrm>
          <a:prstGeom prst="rect">
            <a:avLst/>
          </a:prstGeom>
        </p:spPr>
      </p:pic>
      <p:pic>
        <p:nvPicPr>
          <p:cNvPr id="6" name="Picture 5"/>
          <p:cNvPicPr>
            <a:picLocks noChangeAspect="1"/>
          </p:cNvPicPr>
          <p:nvPr/>
        </p:nvPicPr>
        <p:blipFill rotWithShape="1">
          <a:blip r:embed="rId4"/>
          <a:srcRect l="10181" r="15452"/>
          <a:stretch/>
        </p:blipFill>
        <p:spPr>
          <a:xfrm>
            <a:off x="457200" y="4697176"/>
            <a:ext cx="2420513" cy="1828800"/>
          </a:xfrm>
          <a:prstGeom prst="rect">
            <a:avLst/>
          </a:prstGeom>
        </p:spPr>
      </p:pic>
      <p:sp>
        <p:nvSpPr>
          <p:cNvPr id="7" name="TextBox 6"/>
          <p:cNvSpPr txBox="1"/>
          <p:nvPr/>
        </p:nvSpPr>
        <p:spPr>
          <a:xfrm>
            <a:off x="3033060" y="1882590"/>
            <a:ext cx="3029382" cy="369332"/>
          </a:xfrm>
          <a:prstGeom prst="rect">
            <a:avLst/>
          </a:prstGeom>
          <a:noFill/>
        </p:spPr>
        <p:txBody>
          <a:bodyPr wrap="none" rtlCol="0">
            <a:spAutoFit/>
          </a:bodyPr>
          <a:lstStyle/>
          <a:p>
            <a:r>
              <a:rPr lang="en-US" dirty="0" smtClean="0"/>
              <a:t>Do I want to live in this home?</a:t>
            </a:r>
            <a:endParaRPr lang="en-US" dirty="0"/>
          </a:p>
        </p:txBody>
      </p:sp>
      <p:pic>
        <p:nvPicPr>
          <p:cNvPr id="8" name="Picture 7"/>
          <p:cNvPicPr>
            <a:picLocks noChangeAspect="1"/>
          </p:cNvPicPr>
          <p:nvPr/>
        </p:nvPicPr>
        <p:blipFill rotWithShape="1">
          <a:blip r:embed="rId5"/>
          <a:srcRect t="13603" b="9519"/>
          <a:stretch/>
        </p:blipFill>
        <p:spPr>
          <a:xfrm>
            <a:off x="3375234" y="2666183"/>
            <a:ext cx="2420513" cy="1762051"/>
          </a:xfrm>
          <a:prstGeom prst="rect">
            <a:avLst/>
          </a:prstGeom>
        </p:spPr>
      </p:pic>
      <p:pic>
        <p:nvPicPr>
          <p:cNvPr id="9" name="Picture 8"/>
          <p:cNvPicPr>
            <a:picLocks noChangeAspect="1"/>
          </p:cNvPicPr>
          <p:nvPr/>
        </p:nvPicPr>
        <p:blipFill>
          <a:blip r:embed="rId6"/>
          <a:stretch>
            <a:fillRect/>
          </a:stretch>
        </p:blipFill>
        <p:spPr>
          <a:xfrm>
            <a:off x="457200" y="2612849"/>
            <a:ext cx="2420513" cy="1815385"/>
          </a:xfrm>
          <a:prstGeom prst="rect">
            <a:avLst/>
          </a:prstGeom>
        </p:spPr>
      </p:pic>
      <p:pic>
        <p:nvPicPr>
          <p:cNvPr id="10" name="Picture 9"/>
          <p:cNvPicPr>
            <a:picLocks noChangeAspect="1"/>
          </p:cNvPicPr>
          <p:nvPr/>
        </p:nvPicPr>
        <p:blipFill rotWithShape="1">
          <a:blip r:embed="rId7"/>
          <a:srcRect l="5882" r="4118"/>
          <a:stretch/>
        </p:blipFill>
        <p:spPr>
          <a:xfrm>
            <a:off x="6245258" y="2666183"/>
            <a:ext cx="2372837" cy="1762051"/>
          </a:xfrm>
          <a:prstGeom prst="rect">
            <a:avLst/>
          </a:prstGeom>
        </p:spPr>
      </p:pic>
    </p:spTree>
    <p:extLst>
      <p:ext uri="{BB962C8B-B14F-4D97-AF65-F5344CB8AC3E}">
        <p14:creationId xmlns:p14="http://schemas.microsoft.com/office/powerpoint/2010/main" val="408139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Specifications: Details</a:t>
            </a:r>
            <a:endParaRPr lang="en-US" dirty="0"/>
          </a:p>
        </p:txBody>
      </p:sp>
      <p:sp>
        <p:nvSpPr>
          <p:cNvPr id="3" name="Content Placeholder 2"/>
          <p:cNvSpPr>
            <a:spLocks noGrp="1"/>
          </p:cNvSpPr>
          <p:nvPr>
            <p:ph sz="half" idx="1"/>
          </p:nvPr>
        </p:nvSpPr>
        <p:spPr>
          <a:xfrm>
            <a:off x="457200" y="1773935"/>
            <a:ext cx="4038600" cy="4623817"/>
          </a:xfrm>
        </p:spPr>
        <p:txBody>
          <a:bodyPr>
            <a:normAutofit fontScale="85000" lnSpcReduction="20000"/>
          </a:bodyPr>
          <a:lstStyle/>
          <a:p>
            <a:r>
              <a:rPr lang="en-US" dirty="0" smtClean="0"/>
              <a:t>Styles</a:t>
            </a:r>
          </a:p>
          <a:p>
            <a:endParaRPr lang="en-US" dirty="0" smtClean="0"/>
          </a:p>
          <a:p>
            <a:r>
              <a:rPr lang="en-US" dirty="0" smtClean="0"/>
              <a:t>Budget</a:t>
            </a:r>
          </a:p>
          <a:p>
            <a:endParaRPr lang="en-US" dirty="0" smtClean="0"/>
          </a:p>
          <a:p>
            <a:r>
              <a:rPr lang="en-US" dirty="0" smtClean="0"/>
              <a:t>Area</a:t>
            </a:r>
          </a:p>
          <a:p>
            <a:endParaRPr lang="en-US" dirty="0" smtClean="0"/>
          </a:p>
          <a:p>
            <a:r>
              <a:rPr lang="en-US" dirty="0" smtClean="0"/>
              <a:t>Height</a:t>
            </a:r>
          </a:p>
          <a:p>
            <a:endParaRPr lang="en-US" dirty="0" smtClean="0"/>
          </a:p>
          <a:p>
            <a:r>
              <a:rPr lang="en-US" dirty="0" smtClean="0"/>
              <a:t>Greater Boston </a:t>
            </a:r>
          </a:p>
          <a:p>
            <a:endParaRPr lang="en-US" dirty="0" smtClean="0"/>
          </a:p>
          <a:p>
            <a:r>
              <a:rPr lang="en-US" dirty="0" smtClean="0"/>
              <a:t>Room temperature: 20°C</a:t>
            </a:r>
          </a:p>
          <a:p>
            <a:endParaRPr lang="en-US" dirty="0" smtClean="0"/>
          </a:p>
          <a:p>
            <a:r>
              <a:rPr lang="en-US" dirty="0" smtClean="0"/>
              <a:t>Curb appeal</a:t>
            </a:r>
          </a:p>
          <a:p>
            <a:endParaRPr lang="en-US" dirty="0" smtClean="0"/>
          </a:p>
          <a:p>
            <a:r>
              <a:rPr lang="en-US" dirty="0" smtClean="0"/>
              <a:t>Land parcel: 20m x 20m</a:t>
            </a:r>
          </a:p>
        </p:txBody>
      </p:sp>
      <p:sp>
        <p:nvSpPr>
          <p:cNvPr id="4" name="Content Placeholder 3"/>
          <p:cNvSpPr>
            <a:spLocks noGrp="1"/>
          </p:cNvSpPr>
          <p:nvPr>
            <p:ph sz="half" idx="2"/>
          </p:nvPr>
        </p:nvSpPr>
        <p:spPr/>
        <p:txBody>
          <a:bodyPr>
            <a:normAutofit fontScale="85000" lnSpcReduction="20000"/>
          </a:bodyPr>
          <a:lstStyle/>
          <a:p>
            <a:r>
              <a:rPr lang="en-US" dirty="0" smtClean="0"/>
              <a:t>Window/Area Ratio: </a:t>
            </a:r>
          </a:p>
          <a:p>
            <a:pPr lvl="1"/>
            <a:r>
              <a:rPr lang="en-US" dirty="0" smtClean="0"/>
              <a:t>0.05 – 0.15</a:t>
            </a:r>
          </a:p>
          <a:p>
            <a:endParaRPr lang="en-US" dirty="0"/>
          </a:p>
          <a:p>
            <a:r>
              <a:rPr lang="en-US" dirty="0"/>
              <a:t>Tree </a:t>
            </a:r>
            <a:r>
              <a:rPr lang="en-US" dirty="0" smtClean="0"/>
              <a:t>trunks: </a:t>
            </a:r>
          </a:p>
          <a:p>
            <a:pPr lvl="1"/>
            <a:r>
              <a:rPr lang="en-US" dirty="0" smtClean="0"/>
              <a:t>2m </a:t>
            </a:r>
            <a:r>
              <a:rPr lang="en-US" dirty="0"/>
              <a:t>away from walls</a:t>
            </a:r>
          </a:p>
          <a:p>
            <a:endParaRPr lang="en-US" dirty="0" smtClean="0"/>
          </a:p>
          <a:p>
            <a:r>
              <a:rPr lang="en-US" dirty="0" smtClean="0"/>
              <a:t>Roof overhang</a:t>
            </a:r>
          </a:p>
          <a:p>
            <a:pPr lvl="1"/>
            <a:r>
              <a:rPr lang="en-US" dirty="0" smtClean="0"/>
              <a:t>&lt; 50cm</a:t>
            </a:r>
          </a:p>
          <a:p>
            <a:pPr lvl="1"/>
            <a:endParaRPr lang="en-US" dirty="0" smtClean="0"/>
          </a:p>
          <a:p>
            <a:r>
              <a:rPr lang="en-US" dirty="0"/>
              <a:t>Do NOT add </a:t>
            </a:r>
          </a:p>
          <a:p>
            <a:pPr lvl="1"/>
            <a:r>
              <a:rPr lang="en-US" dirty="0"/>
              <a:t>entry porches, dormers, chimneys, garages, or driveways;</a:t>
            </a:r>
          </a:p>
          <a:p>
            <a:pPr lvl="1"/>
            <a:r>
              <a:rPr lang="en-US" dirty="0"/>
              <a:t>rooms, floors, </a:t>
            </a:r>
            <a:r>
              <a:rPr lang="en-US" dirty="0" smtClean="0"/>
              <a:t>stairs.</a:t>
            </a:r>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52688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Analysis </a:t>
            </a:r>
            <a:r>
              <a:rPr lang="en-US" dirty="0"/>
              <a:t>in </a:t>
            </a:r>
            <a:r>
              <a:rPr lang="en-US" dirty="0" smtClean="0"/>
              <a:t>Energy3D</a:t>
            </a:r>
            <a:endParaRPr lang="en-US" dirty="0"/>
          </a:p>
        </p:txBody>
      </p:sp>
      <p:pic>
        <p:nvPicPr>
          <p:cNvPr id="4" name="Picture 3" descr="One enclos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214" y="4303060"/>
            <a:ext cx="2799976" cy="2041480"/>
          </a:xfrm>
          <a:prstGeom prst="rect">
            <a:avLst/>
          </a:prstGeom>
        </p:spPr>
      </p:pic>
      <p:pic>
        <p:nvPicPr>
          <p:cNvPr id="5" name="Picture 4" descr="Screen Shot 2016-05-03 at 8.00.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6118" y="1773936"/>
            <a:ext cx="2779060" cy="2155593"/>
          </a:xfrm>
          <a:prstGeom prst="rect">
            <a:avLst/>
          </a:prstGeom>
        </p:spPr>
      </p:pic>
      <p:pic>
        <p:nvPicPr>
          <p:cNvPr id="6" name="Picture 5" descr="Screen Shot 2016-05-03 at 8.00.2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773936"/>
            <a:ext cx="2799976" cy="2155593"/>
          </a:xfrm>
          <a:prstGeom prst="rect">
            <a:avLst/>
          </a:prstGeom>
        </p:spPr>
      </p:pic>
      <p:sp>
        <p:nvSpPr>
          <p:cNvPr id="9" name="TextBox 8"/>
          <p:cNvSpPr txBox="1"/>
          <p:nvPr/>
        </p:nvSpPr>
        <p:spPr>
          <a:xfrm>
            <a:off x="6394824" y="2519518"/>
            <a:ext cx="2495175" cy="646331"/>
          </a:xfrm>
          <a:prstGeom prst="rect">
            <a:avLst/>
          </a:prstGeom>
          <a:noFill/>
        </p:spPr>
        <p:txBody>
          <a:bodyPr wrap="square" rtlCol="0">
            <a:spAutoFit/>
          </a:bodyPr>
          <a:lstStyle/>
          <a:p>
            <a:r>
              <a:rPr lang="en-US" dirty="0" smtClean="0">
                <a:sym typeface="Wingdings"/>
              </a:rPr>
              <a:t> </a:t>
            </a:r>
            <a:r>
              <a:rPr lang="en-US" dirty="0" smtClean="0"/>
              <a:t>Inaccurate energy analysis results</a:t>
            </a:r>
            <a:endParaRPr lang="en-US" dirty="0"/>
          </a:p>
        </p:txBody>
      </p:sp>
      <p:sp>
        <p:nvSpPr>
          <p:cNvPr id="10" name="TextBox 9"/>
          <p:cNvSpPr txBox="1"/>
          <p:nvPr/>
        </p:nvSpPr>
        <p:spPr>
          <a:xfrm>
            <a:off x="5299636" y="4913094"/>
            <a:ext cx="2495175" cy="1200329"/>
          </a:xfrm>
          <a:prstGeom prst="rect">
            <a:avLst/>
          </a:prstGeom>
          <a:noFill/>
        </p:spPr>
        <p:txBody>
          <a:bodyPr wrap="square" rtlCol="0">
            <a:spAutoFit/>
          </a:bodyPr>
          <a:lstStyle/>
          <a:p>
            <a:r>
              <a:rPr lang="en-US" dirty="0" smtClean="0">
                <a:sym typeface="Wingdings"/>
              </a:rPr>
              <a:t> Build a single enclosure to get accurate energy analysis results</a:t>
            </a:r>
            <a:endParaRPr lang="en-US" dirty="0"/>
          </a:p>
        </p:txBody>
      </p:sp>
    </p:spTree>
    <p:extLst>
      <p:ext uri="{BB962C8B-B14F-4D97-AF65-F5344CB8AC3E}">
        <p14:creationId xmlns:p14="http://schemas.microsoft.com/office/powerpoint/2010/main" val="3233365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4892</TotalTime>
  <Words>575</Words>
  <Application>Microsoft Macintosh PowerPoint</Application>
  <PresentationFormat>On-screen Show (4:3)</PresentationFormat>
  <Paragraphs>120</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Module</vt:lpstr>
      <vt:lpstr>Energy-Plus Home Design</vt:lpstr>
      <vt:lpstr>What is an Energy-Plus Home?</vt:lpstr>
      <vt:lpstr>What’s In It for Me?</vt:lpstr>
      <vt:lpstr>An Engineering Design Cycle</vt:lpstr>
      <vt:lpstr>Design Specifications: Styles, Budget, Area, &amp; Height </vt:lpstr>
      <vt:lpstr>Style Variations</vt:lpstr>
      <vt:lpstr>Design Specifications: Curb Appeal</vt:lpstr>
      <vt:lpstr>Design Specifications: Details</vt:lpstr>
      <vt:lpstr>Energy Analysis in Energy3D</vt:lpstr>
      <vt:lpstr>Design Journal</vt:lpstr>
      <vt:lpstr>Work Process</vt:lpstr>
      <vt:lpstr>Notes</vt:lpstr>
    </vt:vector>
  </TitlesOfParts>
  <Company>Concord Consortium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Energy-Plus Home Design</dc:title>
  <dc:creator>Jie Chao</dc:creator>
  <cp:lastModifiedBy>Jie Chao</cp:lastModifiedBy>
  <cp:revision>27</cp:revision>
  <dcterms:created xsi:type="dcterms:W3CDTF">2016-04-30T13:18:54Z</dcterms:created>
  <dcterms:modified xsi:type="dcterms:W3CDTF">2016-05-04T00:50:49Z</dcterms:modified>
</cp:coreProperties>
</file>