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7" r:id="rId2"/>
    <p:sldId id="258" r:id="rId3"/>
    <p:sldId id="260" r:id="rId4"/>
    <p:sldId id="259" r:id="rId5"/>
  </p:sldIdLst>
  <p:sldSz cx="9144000" cy="5143500" type="screen16x9"/>
  <p:notesSz cx="6858000" cy="9144000"/>
  <p:embeddedFontLst>
    <p:embeddedFont>
      <p:font typeface="Roboto" panose="020B0604020202020204" charset="0"/>
      <p:regular r:id="rId7"/>
      <p:bold r:id="rId8"/>
      <p:italic r:id="rId9"/>
      <p:boldItalic r:id="rId10"/>
    </p:embeddedFont>
    <p:embeddedFont>
      <p:font typeface="Cambria Math" panose="02040503050406030204" pitchFamily="18" charset="0"/>
      <p:regular r:id="rId11"/>
    </p:embeddedFont>
    <p:embeddedFont>
      <p:font typeface="Corbel" panose="020B0503020204020204" pitchFamily="34" charset="0"/>
      <p:regular r:id="rId12"/>
      <p:bold r:id="rId13"/>
      <p:italic r:id="rId14"/>
      <p:boldItalic r:id="rId15"/>
    </p:embeddedFont>
    <p:embeddedFont>
      <p:font typeface="Book Antiqua" panose="02040602050305030304" pitchFamily="18"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924"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23" Type="http://schemas.openxmlformats.org/officeDocument/2006/relationships/tableStyles" Target="tableStyles.xml"/><Relationship Id="rId10" Type="http://schemas.openxmlformats.org/officeDocument/2006/relationships/font" Target="fonts/font4.fntdata"/><Relationship Id="rId19"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860104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db6d9b9e3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db6d9b9e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200">
              <a:solidFill>
                <a:srgbClr val="666666"/>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72216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db6d9b9e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db6d9b9e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200">
              <a:solidFill>
                <a:srgbClr val="666666"/>
              </a:solidFill>
              <a:highlight>
                <a:srgbClr val="FFFFFF"/>
              </a:highlight>
              <a:latin typeface="Times New Roman"/>
              <a:ea typeface="Times New Roman"/>
              <a:cs typeface="Times New Roman"/>
              <a:sym typeface="Times New Roman"/>
            </a:endParaRPr>
          </a:p>
        </p:txBody>
      </p:sp>
    </p:spTree>
    <p:extLst>
      <p:ext uri="{BB962C8B-B14F-4D97-AF65-F5344CB8AC3E}">
        <p14:creationId xmlns:p14="http://schemas.microsoft.com/office/powerpoint/2010/main" val="1676401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db6d9b9e3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db6d9b9e3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endParaRPr sz="1200">
              <a:solidFill>
                <a:schemeClr val="dk1"/>
              </a:solidFill>
              <a:latin typeface="Roboto"/>
              <a:ea typeface="Roboto"/>
              <a:cs typeface="Roboto"/>
              <a:sym typeface="Roboto"/>
            </a:endParaRPr>
          </a:p>
        </p:txBody>
      </p:sp>
    </p:spTree>
    <p:extLst>
      <p:ext uri="{BB962C8B-B14F-4D97-AF65-F5344CB8AC3E}">
        <p14:creationId xmlns:p14="http://schemas.microsoft.com/office/powerpoint/2010/main" val="2894556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df9f353a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df9f353a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9781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sp>
        <p:nvSpPr>
          <p:cNvPr id="62" name="Google Shape;62;p14"/>
          <p:cNvSpPr txBox="1"/>
          <p:nvPr/>
        </p:nvSpPr>
        <p:spPr>
          <a:xfrm>
            <a:off x="7378504" y="4634129"/>
            <a:ext cx="1561514"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solidFill>
                  <a:srgbClr val="1C4587"/>
                </a:solidFill>
                <a:latin typeface="Corbel" panose="020B0503020204020204" pitchFamily="34" charset="0"/>
                <a:ea typeface="Roboto"/>
                <a:cs typeface="Roboto"/>
                <a:sym typeface="Roboto"/>
              </a:rPr>
              <a:t>Knowledge </a:t>
            </a:r>
            <a:r>
              <a:rPr lang="en" sz="1200" b="1" dirty="0" smtClean="0">
                <a:solidFill>
                  <a:srgbClr val="1C4587"/>
                </a:solidFill>
                <a:latin typeface="Corbel" panose="020B0503020204020204" pitchFamily="34" charset="0"/>
                <a:ea typeface="Roboto"/>
                <a:cs typeface="Roboto"/>
                <a:sym typeface="Roboto"/>
              </a:rPr>
              <a:t>Cards</a:t>
            </a:r>
            <a:endParaRPr sz="1200" b="1" dirty="0">
              <a:solidFill>
                <a:srgbClr val="1C4587"/>
              </a:solidFill>
              <a:latin typeface="Corbel" panose="020B0503020204020204" pitchFamily="34" charset="0"/>
              <a:ea typeface="Roboto"/>
              <a:cs typeface="Roboto"/>
              <a:sym typeface="Roboto"/>
            </a:endParaRPr>
          </a:p>
        </p:txBody>
      </p:sp>
      <p:sp>
        <p:nvSpPr>
          <p:cNvPr id="64" name="Google Shape;64;p14"/>
          <p:cNvSpPr txBox="1"/>
          <p:nvPr/>
        </p:nvSpPr>
        <p:spPr>
          <a:xfrm>
            <a:off x="187650" y="142175"/>
            <a:ext cx="3723168" cy="69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dirty="0" smtClean="0">
                <a:solidFill>
                  <a:srgbClr val="1C4587"/>
                </a:solidFill>
                <a:latin typeface="Corbel" panose="020B0503020204020204" pitchFamily="34" charset="0"/>
                <a:ea typeface="Roboto"/>
                <a:cs typeface="Roboto"/>
                <a:sym typeface="Roboto"/>
              </a:rPr>
              <a:t>Seasonal Change</a:t>
            </a:r>
            <a:endParaRPr sz="3600" dirty="0">
              <a:solidFill>
                <a:srgbClr val="1C4587"/>
              </a:solidFill>
              <a:latin typeface="Corbel" panose="020B0503020204020204" pitchFamily="34" charset="0"/>
              <a:ea typeface="Roboto"/>
              <a:cs typeface="Roboto"/>
              <a:sym typeface="Roboto"/>
            </a:endParaRPr>
          </a:p>
        </p:txBody>
      </p:sp>
      <p:sp>
        <p:nvSpPr>
          <p:cNvPr id="66" name="Google Shape;66;p14"/>
          <p:cNvSpPr txBox="1"/>
          <p:nvPr/>
        </p:nvSpPr>
        <p:spPr>
          <a:xfrm>
            <a:off x="229690" y="838175"/>
            <a:ext cx="3870879" cy="3867468"/>
          </a:xfrm>
          <a:prstGeom prst="rect">
            <a:avLst/>
          </a:prstGeom>
          <a:noFill/>
          <a:ln>
            <a:noFill/>
          </a:ln>
        </p:spPr>
        <p:txBody>
          <a:bodyPr spcFirstLastPara="1" wrap="square" lIns="91425" tIns="91425" rIns="91425" bIns="91425" anchor="t" anchorCtr="0">
            <a:noAutofit/>
          </a:bodyPr>
          <a:lstStyle/>
          <a:p>
            <a:pPr>
              <a:buClr>
                <a:schemeClr val="dk1"/>
              </a:buClr>
              <a:buSzPts val="1100"/>
            </a:pPr>
            <a:r>
              <a:rPr lang="en-US" sz="1200" dirty="0" smtClean="0">
                <a:latin typeface="Corbel" panose="020B0503020204020204" pitchFamily="34" charset="0"/>
                <a:ea typeface="Roboto"/>
                <a:cs typeface="Roboto"/>
                <a:sym typeface="Roboto"/>
              </a:rPr>
              <a:t>The seasonal change on the </a:t>
            </a:r>
            <a:r>
              <a:rPr lang="en-US" sz="1200" dirty="0">
                <a:latin typeface="Corbel" panose="020B0503020204020204" pitchFamily="34" charset="0"/>
                <a:ea typeface="Roboto"/>
                <a:cs typeface="Roboto"/>
                <a:sym typeface="Roboto"/>
              </a:rPr>
              <a:t>Earth occurs due to the tilt of Earth’s axis of rotation relative to the </a:t>
            </a:r>
            <a:r>
              <a:rPr lang="en-US" sz="1200" dirty="0" smtClean="0">
                <a:latin typeface="Corbel" panose="020B0503020204020204" pitchFamily="34" charset="0"/>
                <a:ea typeface="Roboto"/>
                <a:cs typeface="Roboto"/>
                <a:sym typeface="Roboto"/>
              </a:rPr>
              <a:t>ecliptic, </a:t>
            </a:r>
            <a:r>
              <a:rPr lang="en-US" sz="1200" dirty="0">
                <a:latin typeface="Corbel" panose="020B0503020204020204" pitchFamily="34" charset="0"/>
                <a:ea typeface="Roboto"/>
                <a:cs typeface="Roboto"/>
                <a:sym typeface="Roboto"/>
              </a:rPr>
              <a:t>which is the plane of </a:t>
            </a:r>
            <a:r>
              <a:rPr lang="en-US" sz="1200" dirty="0" smtClean="0">
                <a:latin typeface="Corbel" panose="020B0503020204020204" pitchFamily="34" charset="0"/>
                <a:ea typeface="Roboto"/>
                <a:cs typeface="Roboto"/>
                <a:sym typeface="Roboto"/>
              </a:rPr>
              <a:t>the Earth’s </a:t>
            </a:r>
            <a:r>
              <a:rPr lang="en-US" sz="1200" dirty="0">
                <a:latin typeface="Corbel" panose="020B0503020204020204" pitchFamily="34" charset="0"/>
                <a:ea typeface="Roboto"/>
                <a:cs typeface="Roboto"/>
                <a:sym typeface="Roboto"/>
              </a:rPr>
              <a:t>orbit around the </a:t>
            </a:r>
            <a:r>
              <a:rPr lang="en-US" sz="1200" dirty="0" smtClean="0">
                <a:latin typeface="Corbel" panose="020B0503020204020204" pitchFamily="34" charset="0"/>
                <a:ea typeface="Roboto"/>
                <a:cs typeface="Roboto"/>
                <a:sym typeface="Roboto"/>
              </a:rPr>
              <a:t>Sun</a:t>
            </a:r>
            <a:r>
              <a:rPr lang="en-US" sz="1200" dirty="0">
                <a:latin typeface="Corbel" panose="020B0503020204020204" pitchFamily="34" charset="0"/>
                <a:ea typeface="Roboto"/>
                <a:cs typeface="Roboto"/>
                <a:sym typeface="Roboto"/>
              </a:rPr>
              <a:t>. The seasons are not caused by </a:t>
            </a:r>
            <a:r>
              <a:rPr lang="en-US" sz="1200" dirty="0" smtClean="0">
                <a:latin typeface="Corbel" panose="020B0503020204020204" pitchFamily="34" charset="0"/>
                <a:ea typeface="Roboto"/>
                <a:cs typeface="Roboto"/>
                <a:sym typeface="Roboto"/>
              </a:rPr>
              <a:t>the Earth’s </a:t>
            </a:r>
            <a:r>
              <a:rPr lang="en-US" sz="1200" dirty="0">
                <a:latin typeface="Corbel" panose="020B0503020204020204" pitchFamily="34" charset="0"/>
                <a:ea typeface="Roboto"/>
                <a:cs typeface="Roboto"/>
                <a:sym typeface="Roboto"/>
              </a:rPr>
              <a:t>proximity to the </a:t>
            </a:r>
            <a:r>
              <a:rPr lang="en-US" sz="1200" dirty="0" smtClean="0">
                <a:latin typeface="Corbel" panose="020B0503020204020204" pitchFamily="34" charset="0"/>
                <a:ea typeface="Roboto"/>
                <a:cs typeface="Roboto"/>
                <a:sym typeface="Roboto"/>
              </a:rPr>
              <a:t>Sun</a:t>
            </a:r>
            <a:r>
              <a:rPr lang="en-US" sz="1200" dirty="0">
                <a:latin typeface="Corbel" panose="020B0503020204020204" pitchFamily="34" charset="0"/>
                <a:ea typeface="Roboto"/>
                <a:cs typeface="Roboto"/>
                <a:sym typeface="Roboto"/>
              </a:rPr>
              <a:t>. In fact, the Earth is slightly closer to the </a:t>
            </a:r>
            <a:r>
              <a:rPr lang="en-US" sz="1200" dirty="0" smtClean="0">
                <a:latin typeface="Corbel" panose="020B0503020204020204" pitchFamily="34" charset="0"/>
                <a:ea typeface="Roboto"/>
                <a:cs typeface="Roboto"/>
                <a:sym typeface="Roboto"/>
              </a:rPr>
              <a:t>Sun </a:t>
            </a:r>
            <a:r>
              <a:rPr lang="en-US" sz="1200" dirty="0">
                <a:latin typeface="Corbel" panose="020B0503020204020204" pitchFamily="34" charset="0"/>
                <a:ea typeface="Roboto"/>
                <a:cs typeface="Roboto"/>
                <a:sym typeface="Roboto"/>
              </a:rPr>
              <a:t>in the winter than it is in the summer.</a:t>
            </a:r>
          </a:p>
          <a:p>
            <a:pPr marL="0" lvl="0" indent="0" algn="l" rtl="0">
              <a:spcBef>
                <a:spcPts val="0"/>
              </a:spcBef>
              <a:spcAft>
                <a:spcPts val="0"/>
              </a:spcAft>
              <a:buClr>
                <a:schemeClr val="dk1"/>
              </a:buClr>
              <a:buSzPts val="1100"/>
              <a:buFont typeface="Arial"/>
              <a:buNone/>
            </a:pPr>
            <a:endParaRPr lang="en" sz="1200" dirty="0" smtClean="0">
              <a:solidFill>
                <a:schemeClr val="dk1"/>
              </a:solidFill>
              <a:latin typeface="Corbel" panose="020B0503020204020204" pitchFamily="34" charset="0"/>
              <a:ea typeface="Roboto"/>
              <a:cs typeface="Roboto"/>
              <a:sym typeface="Roboto"/>
            </a:endParaRPr>
          </a:p>
          <a:p>
            <a:pPr marL="0" lvl="0" indent="0" algn="l" rtl="0">
              <a:spcBef>
                <a:spcPts val="0"/>
              </a:spcBef>
              <a:spcAft>
                <a:spcPts val="0"/>
              </a:spcAft>
              <a:buClr>
                <a:schemeClr val="dk1"/>
              </a:buClr>
              <a:buSzPts val="1100"/>
              <a:buFont typeface="Arial"/>
              <a:buNone/>
            </a:pPr>
            <a:r>
              <a:rPr lang="en" sz="1200" dirty="0" smtClean="0">
                <a:solidFill>
                  <a:schemeClr val="dk1"/>
                </a:solidFill>
                <a:latin typeface="Corbel" panose="020B0503020204020204" pitchFamily="34" charset="0"/>
                <a:ea typeface="Roboto"/>
                <a:cs typeface="Roboto"/>
                <a:sym typeface="Roboto"/>
              </a:rPr>
              <a:t>There </a:t>
            </a:r>
            <a:r>
              <a:rPr lang="en" sz="1200" dirty="0">
                <a:solidFill>
                  <a:schemeClr val="dk1"/>
                </a:solidFill>
                <a:latin typeface="Corbel" panose="020B0503020204020204" pitchFamily="34" charset="0"/>
                <a:ea typeface="Roboto"/>
                <a:cs typeface="Roboto"/>
                <a:sym typeface="Roboto"/>
              </a:rPr>
              <a:t>are four special points on </a:t>
            </a:r>
            <a:r>
              <a:rPr lang="en" sz="1200" dirty="0" smtClean="0">
                <a:solidFill>
                  <a:schemeClr val="dk1"/>
                </a:solidFill>
                <a:latin typeface="Corbel" panose="020B0503020204020204" pitchFamily="34" charset="0"/>
                <a:ea typeface="Roboto"/>
                <a:cs typeface="Roboto"/>
                <a:sym typeface="Roboto"/>
              </a:rPr>
              <a:t>the Earth’s </a:t>
            </a:r>
            <a:r>
              <a:rPr lang="en" sz="1200" dirty="0">
                <a:solidFill>
                  <a:schemeClr val="dk1"/>
                </a:solidFill>
                <a:latin typeface="Corbel" panose="020B0503020204020204" pitchFamily="34" charset="0"/>
                <a:ea typeface="Roboto"/>
                <a:cs typeface="Roboto"/>
                <a:sym typeface="Roboto"/>
              </a:rPr>
              <a:t>path around the </a:t>
            </a:r>
            <a:r>
              <a:rPr lang="en" sz="1200" dirty="0" smtClean="0">
                <a:solidFill>
                  <a:schemeClr val="dk1"/>
                </a:solidFill>
                <a:latin typeface="Corbel" panose="020B0503020204020204" pitchFamily="34" charset="0"/>
                <a:ea typeface="Roboto"/>
                <a:cs typeface="Roboto"/>
                <a:sym typeface="Roboto"/>
              </a:rPr>
              <a:t>Sun, </a:t>
            </a:r>
            <a:r>
              <a:rPr lang="en" sz="1200" dirty="0">
                <a:solidFill>
                  <a:schemeClr val="dk1"/>
                </a:solidFill>
                <a:latin typeface="Corbel" panose="020B0503020204020204" pitchFamily="34" charset="0"/>
                <a:ea typeface="Roboto"/>
                <a:cs typeface="Roboto"/>
                <a:sym typeface="Roboto"/>
              </a:rPr>
              <a:t>which correspond to four </a:t>
            </a:r>
            <a:r>
              <a:rPr lang="en" sz="1200" dirty="0" smtClean="0">
                <a:solidFill>
                  <a:schemeClr val="dk1"/>
                </a:solidFill>
                <a:latin typeface="Corbel" panose="020B0503020204020204" pitchFamily="34" charset="0"/>
                <a:ea typeface="Roboto"/>
                <a:cs typeface="Roboto"/>
                <a:sym typeface="Roboto"/>
              </a:rPr>
              <a:t>special days </a:t>
            </a:r>
            <a:r>
              <a:rPr lang="en" sz="1200" dirty="0">
                <a:solidFill>
                  <a:schemeClr val="dk1"/>
                </a:solidFill>
                <a:latin typeface="Corbel" panose="020B0503020204020204" pitchFamily="34" charset="0"/>
                <a:ea typeface="Roboto"/>
                <a:cs typeface="Roboto"/>
                <a:sym typeface="Roboto"/>
              </a:rPr>
              <a:t>of the year—the equinoxes and </a:t>
            </a:r>
            <a:r>
              <a:rPr lang="en" sz="1200" dirty="0" smtClean="0">
                <a:solidFill>
                  <a:schemeClr val="dk1"/>
                </a:solidFill>
                <a:latin typeface="Corbel" panose="020B0503020204020204" pitchFamily="34" charset="0"/>
                <a:ea typeface="Roboto"/>
                <a:cs typeface="Roboto"/>
                <a:sym typeface="Roboto"/>
              </a:rPr>
              <a:t>solstices, as shown in the image to the right. </a:t>
            </a:r>
            <a:r>
              <a:rPr lang="en" sz="1200" dirty="0">
                <a:solidFill>
                  <a:schemeClr val="dk1"/>
                </a:solidFill>
                <a:latin typeface="Corbel" panose="020B0503020204020204" pitchFamily="34" charset="0"/>
                <a:ea typeface="Roboto"/>
                <a:cs typeface="Roboto"/>
                <a:sym typeface="Roboto"/>
              </a:rPr>
              <a:t>During the equinoxes, the </a:t>
            </a:r>
            <a:r>
              <a:rPr lang="en" sz="1200" dirty="0" smtClean="0">
                <a:solidFill>
                  <a:schemeClr val="dk1"/>
                </a:solidFill>
                <a:latin typeface="Corbel" panose="020B0503020204020204" pitchFamily="34" charset="0"/>
                <a:ea typeface="Roboto"/>
                <a:cs typeface="Roboto"/>
                <a:sym typeface="Roboto"/>
              </a:rPr>
              <a:t>Sun </a:t>
            </a:r>
            <a:r>
              <a:rPr lang="en" sz="1200" dirty="0">
                <a:solidFill>
                  <a:schemeClr val="dk1"/>
                </a:solidFill>
                <a:latin typeface="Corbel" panose="020B0503020204020204" pitchFamily="34" charset="0"/>
                <a:ea typeface="Roboto"/>
                <a:cs typeface="Roboto"/>
                <a:sym typeface="Roboto"/>
              </a:rPr>
              <a:t>is directly overhead at the E</a:t>
            </a:r>
            <a:r>
              <a:rPr lang="en" sz="1200" dirty="0" smtClean="0">
                <a:solidFill>
                  <a:schemeClr val="dk1"/>
                </a:solidFill>
                <a:latin typeface="Corbel" panose="020B0503020204020204" pitchFamily="34" charset="0"/>
                <a:ea typeface="Roboto"/>
                <a:cs typeface="Roboto"/>
                <a:sym typeface="Roboto"/>
              </a:rPr>
              <a:t>quator </a:t>
            </a:r>
            <a:r>
              <a:rPr lang="en" sz="1200" dirty="0">
                <a:solidFill>
                  <a:schemeClr val="dk1"/>
                </a:solidFill>
                <a:latin typeface="Corbel" panose="020B0503020204020204" pitchFamily="34" charset="0"/>
                <a:ea typeface="Roboto"/>
                <a:cs typeface="Roboto"/>
                <a:sym typeface="Roboto"/>
              </a:rPr>
              <a:t>and the length of day and the length of night are equal everywhere on </a:t>
            </a:r>
            <a:r>
              <a:rPr lang="en" sz="1200" dirty="0" smtClean="0">
                <a:solidFill>
                  <a:schemeClr val="dk1"/>
                </a:solidFill>
                <a:latin typeface="Corbel" panose="020B0503020204020204" pitchFamily="34" charset="0"/>
                <a:ea typeface="Roboto"/>
                <a:cs typeface="Roboto"/>
                <a:sym typeface="Roboto"/>
              </a:rPr>
              <a:t>the Earth</a:t>
            </a:r>
            <a:r>
              <a:rPr lang="en" sz="1200" dirty="0">
                <a:solidFill>
                  <a:schemeClr val="dk1"/>
                </a:solidFill>
                <a:latin typeface="Corbel" panose="020B0503020204020204" pitchFamily="34" charset="0"/>
                <a:ea typeface="Roboto"/>
                <a:cs typeface="Roboto"/>
                <a:sym typeface="Roboto"/>
              </a:rPr>
              <a:t>. During the June solstice, the </a:t>
            </a:r>
            <a:r>
              <a:rPr lang="en" sz="1200" dirty="0" smtClean="0">
                <a:solidFill>
                  <a:schemeClr val="dk1"/>
                </a:solidFill>
                <a:latin typeface="Corbel" panose="020B0503020204020204" pitchFamily="34" charset="0"/>
                <a:ea typeface="Roboto"/>
                <a:cs typeface="Roboto"/>
                <a:sym typeface="Roboto"/>
              </a:rPr>
              <a:t>Sun’s rays </a:t>
            </a:r>
            <a:r>
              <a:rPr lang="en" sz="1200" dirty="0">
                <a:solidFill>
                  <a:schemeClr val="dk1"/>
                </a:solidFill>
                <a:latin typeface="Corbel" panose="020B0503020204020204" pitchFamily="34" charset="0"/>
                <a:ea typeface="Roboto"/>
                <a:cs typeface="Roboto"/>
                <a:sym typeface="Roboto"/>
              </a:rPr>
              <a:t>strike </a:t>
            </a:r>
            <a:r>
              <a:rPr lang="en" sz="1200" dirty="0" smtClean="0">
                <a:solidFill>
                  <a:schemeClr val="dk1"/>
                </a:solidFill>
                <a:latin typeface="Corbel" panose="020B0503020204020204" pitchFamily="34" charset="0"/>
                <a:ea typeface="Roboto"/>
                <a:cs typeface="Roboto"/>
                <a:sym typeface="Roboto"/>
              </a:rPr>
              <a:t>directly on the </a:t>
            </a:r>
            <a:r>
              <a:rPr lang="en" sz="1200" dirty="0">
                <a:solidFill>
                  <a:srgbClr val="222222"/>
                </a:solidFill>
                <a:highlight>
                  <a:srgbClr val="FFFFFF"/>
                </a:highlight>
                <a:latin typeface="Corbel" panose="020B0503020204020204" pitchFamily="34" charset="0"/>
                <a:ea typeface="Roboto"/>
                <a:cs typeface="Roboto"/>
                <a:sym typeface="Roboto"/>
              </a:rPr>
              <a:t>Tropic of Cancer, 23.5° north of the E</a:t>
            </a:r>
            <a:r>
              <a:rPr lang="en" sz="1200" dirty="0" smtClean="0">
                <a:solidFill>
                  <a:srgbClr val="222222"/>
                </a:solidFill>
                <a:highlight>
                  <a:srgbClr val="FFFFFF"/>
                </a:highlight>
                <a:latin typeface="Corbel" panose="020B0503020204020204" pitchFamily="34" charset="0"/>
                <a:ea typeface="Roboto"/>
                <a:cs typeface="Roboto"/>
                <a:sym typeface="Roboto"/>
              </a:rPr>
              <a:t>quator. The Sun never sets at the North Pole and never rises at the South Pole.</a:t>
            </a:r>
            <a:r>
              <a:rPr lang="en" sz="1200" dirty="0" smtClean="0">
                <a:solidFill>
                  <a:schemeClr val="dk1"/>
                </a:solidFill>
                <a:latin typeface="Corbel" panose="020B0503020204020204" pitchFamily="34" charset="0"/>
                <a:ea typeface="Roboto"/>
                <a:cs typeface="Roboto"/>
                <a:sym typeface="Roboto"/>
              </a:rPr>
              <a:t> </a:t>
            </a:r>
            <a:r>
              <a:rPr lang="en" sz="1200" dirty="0">
                <a:solidFill>
                  <a:schemeClr val="dk1"/>
                </a:solidFill>
                <a:latin typeface="Corbel" panose="020B0503020204020204" pitchFamily="34" charset="0"/>
                <a:ea typeface="Roboto"/>
                <a:cs typeface="Roboto"/>
                <a:sym typeface="Roboto"/>
              </a:rPr>
              <a:t>D</a:t>
            </a:r>
            <a:r>
              <a:rPr lang="en" sz="1200" dirty="0" smtClean="0">
                <a:solidFill>
                  <a:schemeClr val="dk1"/>
                </a:solidFill>
                <a:latin typeface="Corbel" panose="020B0503020204020204" pitchFamily="34" charset="0"/>
                <a:ea typeface="Roboto"/>
                <a:cs typeface="Roboto"/>
                <a:sym typeface="Roboto"/>
              </a:rPr>
              <a:t>uring </a:t>
            </a:r>
            <a:r>
              <a:rPr lang="en" sz="1200" dirty="0">
                <a:solidFill>
                  <a:schemeClr val="dk1"/>
                </a:solidFill>
                <a:latin typeface="Corbel" panose="020B0503020204020204" pitchFamily="34" charset="0"/>
                <a:ea typeface="Roboto"/>
                <a:cs typeface="Roboto"/>
                <a:sym typeface="Roboto"/>
              </a:rPr>
              <a:t>the December </a:t>
            </a:r>
            <a:r>
              <a:rPr lang="en" sz="1200" dirty="0" smtClean="0">
                <a:solidFill>
                  <a:schemeClr val="dk1"/>
                </a:solidFill>
                <a:latin typeface="Corbel" panose="020B0503020204020204" pitchFamily="34" charset="0"/>
                <a:ea typeface="Roboto"/>
                <a:cs typeface="Roboto"/>
                <a:sym typeface="Roboto"/>
              </a:rPr>
              <a:t>solstice, </a:t>
            </a:r>
            <a:r>
              <a:rPr lang="en" sz="1200" dirty="0">
                <a:solidFill>
                  <a:schemeClr val="dk1"/>
                </a:solidFill>
                <a:latin typeface="Corbel" panose="020B0503020204020204" pitchFamily="34" charset="0"/>
                <a:ea typeface="Roboto"/>
                <a:cs typeface="Roboto"/>
                <a:sym typeface="Roboto"/>
              </a:rPr>
              <a:t>the </a:t>
            </a:r>
            <a:r>
              <a:rPr lang="en" sz="1200" dirty="0" smtClean="0">
                <a:solidFill>
                  <a:schemeClr val="dk1"/>
                </a:solidFill>
                <a:latin typeface="Corbel" panose="020B0503020204020204" pitchFamily="34" charset="0"/>
                <a:ea typeface="Roboto"/>
                <a:cs typeface="Roboto"/>
                <a:sym typeface="Roboto"/>
              </a:rPr>
              <a:t>Sun’s </a:t>
            </a:r>
            <a:r>
              <a:rPr lang="en" sz="1200" dirty="0">
                <a:solidFill>
                  <a:schemeClr val="dk1"/>
                </a:solidFill>
                <a:latin typeface="Corbel" panose="020B0503020204020204" pitchFamily="34" charset="0"/>
                <a:ea typeface="Roboto"/>
                <a:cs typeface="Roboto"/>
                <a:sym typeface="Roboto"/>
              </a:rPr>
              <a:t>rays shine directly on the Tropic of Capricorn, 23.5 </a:t>
            </a:r>
            <a:r>
              <a:rPr lang="en" sz="1200" dirty="0">
                <a:solidFill>
                  <a:srgbClr val="222222"/>
                </a:solidFill>
                <a:highlight>
                  <a:srgbClr val="FFFFFF"/>
                </a:highlight>
                <a:latin typeface="Corbel" panose="020B0503020204020204" pitchFamily="34" charset="0"/>
                <a:ea typeface="Roboto"/>
                <a:cs typeface="Roboto"/>
                <a:sym typeface="Roboto"/>
              </a:rPr>
              <a:t>° south of the </a:t>
            </a:r>
            <a:r>
              <a:rPr lang="en" sz="1200" dirty="0" smtClean="0">
                <a:solidFill>
                  <a:srgbClr val="222222"/>
                </a:solidFill>
                <a:highlight>
                  <a:srgbClr val="FFFFFF"/>
                </a:highlight>
                <a:latin typeface="Corbel" panose="020B0503020204020204" pitchFamily="34" charset="0"/>
                <a:ea typeface="Roboto"/>
                <a:cs typeface="Roboto"/>
                <a:sym typeface="Roboto"/>
              </a:rPr>
              <a:t>Equator. The Sun never rises at the North Pole and never sets at the South Pole.</a:t>
            </a:r>
            <a:endParaRPr dirty="0">
              <a:latin typeface="Corbel" panose="020B0503020204020204" pitchFamily="34" charset="0"/>
            </a:endParaRPr>
          </a:p>
        </p:txBody>
      </p:sp>
      <p:sp>
        <p:nvSpPr>
          <p:cNvPr id="69" name="Google Shape;69;p14"/>
          <p:cNvSpPr txBox="1"/>
          <p:nvPr/>
        </p:nvSpPr>
        <p:spPr>
          <a:xfrm>
            <a:off x="5000346" y="3972420"/>
            <a:ext cx="3349119" cy="34225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i="1" dirty="0" smtClean="0">
                <a:latin typeface="Corbel" panose="020B0503020204020204" pitchFamily="34" charset="0"/>
                <a:ea typeface="Roboto"/>
                <a:cs typeface="Roboto"/>
                <a:sym typeface="Roboto"/>
              </a:rPr>
              <a:t>Solstices and equinoxes. </a:t>
            </a:r>
            <a:r>
              <a:rPr lang="en-US" sz="1000" i="1" dirty="0" smtClean="0">
                <a:latin typeface="Corbel" panose="020B0503020204020204" pitchFamily="34" charset="0"/>
                <a:ea typeface="Roboto"/>
                <a:cs typeface="Roboto"/>
                <a:sym typeface="Roboto"/>
              </a:rPr>
              <a:t>Credit: National Weather Service</a:t>
            </a:r>
            <a:endParaRPr sz="1000" i="1" dirty="0">
              <a:latin typeface="Corbel" panose="020B0503020204020204" pitchFamily="34" charset="0"/>
              <a:ea typeface="Roboto"/>
              <a:cs typeface="Roboto"/>
              <a:sym typeface="Roboto"/>
            </a:endParaRPr>
          </a:p>
        </p:txBody>
      </p:sp>
      <p:pic>
        <p:nvPicPr>
          <p:cNvPr id="1026" name="Picture 2" descr="Earth's orbit and the relation to seas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5842" y="969900"/>
            <a:ext cx="4596805" cy="28415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3"/>
        <p:cNvGrpSpPr/>
        <p:nvPr/>
      </p:nvGrpSpPr>
      <p:grpSpPr>
        <a:xfrm>
          <a:off x="0" y="0"/>
          <a:ext cx="0" cy="0"/>
          <a:chOff x="0" y="0"/>
          <a:chExt cx="0" cy="0"/>
        </a:xfrm>
      </p:grpSpPr>
      <p:sp>
        <p:nvSpPr>
          <p:cNvPr id="76" name="Google Shape;76;p15"/>
          <p:cNvSpPr txBox="1"/>
          <p:nvPr/>
        </p:nvSpPr>
        <p:spPr>
          <a:xfrm>
            <a:off x="187650" y="142175"/>
            <a:ext cx="2091316" cy="69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dirty="0" smtClean="0">
                <a:solidFill>
                  <a:srgbClr val="1C4587"/>
                </a:solidFill>
                <a:latin typeface="Corbel" panose="020B0503020204020204" pitchFamily="34" charset="0"/>
                <a:ea typeface="Roboto"/>
                <a:cs typeface="Roboto"/>
                <a:sym typeface="Roboto"/>
              </a:rPr>
              <a:t>Sun Path</a:t>
            </a:r>
            <a:endParaRPr sz="3600" dirty="0">
              <a:solidFill>
                <a:srgbClr val="1C4587"/>
              </a:solidFill>
              <a:latin typeface="Corbel" panose="020B0503020204020204" pitchFamily="34" charset="0"/>
              <a:ea typeface="Roboto"/>
              <a:cs typeface="Roboto"/>
              <a:sym typeface="Roboto"/>
            </a:endParaRPr>
          </a:p>
        </p:txBody>
      </p:sp>
      <p:sp>
        <p:nvSpPr>
          <p:cNvPr id="77" name="Google Shape;77;p15"/>
          <p:cNvSpPr txBox="1"/>
          <p:nvPr/>
        </p:nvSpPr>
        <p:spPr>
          <a:xfrm>
            <a:off x="250954" y="838175"/>
            <a:ext cx="5101802" cy="3605796"/>
          </a:xfrm>
          <a:prstGeom prst="rect">
            <a:avLst/>
          </a:prstGeom>
          <a:noFill/>
          <a:ln>
            <a:noFill/>
          </a:ln>
        </p:spPr>
        <p:txBody>
          <a:bodyPr spcFirstLastPara="1" wrap="square" lIns="91425" tIns="91425" rIns="91425" bIns="91425" anchor="t" anchorCtr="0">
            <a:noAutofit/>
          </a:bodyPr>
          <a:lstStyle/>
          <a:p>
            <a:pPr lvl="0"/>
            <a:r>
              <a:rPr lang="en" sz="1200" dirty="0">
                <a:highlight>
                  <a:srgbClr val="FFFFFF"/>
                </a:highlight>
                <a:latin typeface="Corbel" panose="020B0503020204020204" pitchFamily="34" charset="0"/>
                <a:ea typeface="Roboto"/>
                <a:cs typeface="Roboto"/>
                <a:sym typeface="Roboto"/>
              </a:rPr>
              <a:t>The previous image about solstices and equinoxes shows the relation between the Sun and the </a:t>
            </a:r>
            <a:r>
              <a:rPr lang="en" sz="1200" dirty="0" smtClean="0">
                <a:highlight>
                  <a:srgbClr val="FFFFFF"/>
                </a:highlight>
                <a:latin typeface="Corbel" panose="020B0503020204020204" pitchFamily="34" charset="0"/>
                <a:ea typeface="Roboto"/>
                <a:cs typeface="Roboto"/>
                <a:sym typeface="Roboto"/>
              </a:rPr>
              <a:t>Earth as celestial bodies. The </a:t>
            </a:r>
            <a:r>
              <a:rPr lang="en" sz="1200" dirty="0" smtClean="0">
                <a:latin typeface="Corbel" panose="020B0503020204020204" pitchFamily="34" charset="0"/>
                <a:ea typeface="Roboto"/>
                <a:cs typeface="Roboto"/>
                <a:sym typeface="Roboto"/>
              </a:rPr>
              <a:t>Sun path, on the other hand, shows the trajectory </a:t>
            </a:r>
            <a:r>
              <a:rPr lang="en" sz="1200" dirty="0">
                <a:latin typeface="Corbel" panose="020B0503020204020204" pitchFamily="34" charset="0"/>
                <a:ea typeface="Roboto"/>
                <a:cs typeface="Roboto"/>
                <a:sym typeface="Roboto"/>
              </a:rPr>
              <a:t>of the </a:t>
            </a:r>
            <a:r>
              <a:rPr lang="en" sz="1200" dirty="0" smtClean="0">
                <a:latin typeface="Corbel" panose="020B0503020204020204" pitchFamily="34" charset="0"/>
                <a:ea typeface="Roboto"/>
                <a:cs typeface="Roboto"/>
                <a:sym typeface="Roboto"/>
              </a:rPr>
              <a:t>Sun relative to a location on the Earth during a day and throughout a year. In other words, the Sun path represents the motion of the Sun that an observer on the Earth perceives.</a:t>
            </a:r>
          </a:p>
          <a:p>
            <a:pPr lvl="0"/>
            <a:endParaRPr lang="en" sz="1200" dirty="0" smtClean="0">
              <a:latin typeface="Corbel" panose="020B0503020204020204" pitchFamily="34" charset="0"/>
              <a:ea typeface="Roboto"/>
              <a:cs typeface="Roboto"/>
              <a:sym typeface="Roboto"/>
            </a:endParaRPr>
          </a:p>
          <a:p>
            <a:pPr marL="0" lvl="0" indent="0" algn="l" rtl="0">
              <a:spcBef>
                <a:spcPts val="0"/>
              </a:spcBef>
              <a:spcAft>
                <a:spcPts val="0"/>
              </a:spcAft>
              <a:buNone/>
            </a:pPr>
            <a:r>
              <a:rPr lang="en" sz="1200" dirty="0" smtClean="0">
                <a:highlight>
                  <a:srgbClr val="FFFFFF"/>
                </a:highlight>
                <a:latin typeface="Corbel" panose="020B0503020204020204" pitchFamily="34" charset="0"/>
                <a:ea typeface="Roboto"/>
                <a:cs typeface="Roboto"/>
                <a:sym typeface="Roboto"/>
              </a:rPr>
              <a:t>Except for the polar regions, the Sun always rises from the East and sets to the West. The difference is the height it appears to be at in the sky in different seasons. In the summer, the Sun is high in the sky. Whereas in the winter, the Sun is low in the sky. The image to the right, which was taken using long-exposure pinhole photography, captures the Sun’s path for an entire year.</a:t>
            </a:r>
          </a:p>
          <a:p>
            <a:pPr marL="0" lvl="0" indent="0" algn="l" rtl="0">
              <a:spcBef>
                <a:spcPts val="0"/>
              </a:spcBef>
              <a:spcAft>
                <a:spcPts val="0"/>
              </a:spcAft>
              <a:buNone/>
            </a:pPr>
            <a:endParaRPr lang="en" sz="1200" dirty="0">
              <a:highlight>
                <a:srgbClr val="FFFFFF"/>
              </a:highlight>
              <a:latin typeface="Corbel" panose="020B0503020204020204" pitchFamily="34" charset="0"/>
              <a:ea typeface="Roboto"/>
              <a:cs typeface="Roboto"/>
              <a:sym typeface="Roboto"/>
            </a:endParaRPr>
          </a:p>
          <a:p>
            <a:r>
              <a:rPr lang="en" sz="1200" dirty="0" smtClean="0">
                <a:highlight>
                  <a:srgbClr val="FFFFFF"/>
                </a:highlight>
                <a:latin typeface="Corbel" panose="020B0503020204020204" pitchFamily="34" charset="0"/>
                <a:ea typeface="Roboto"/>
                <a:cs typeface="Roboto"/>
                <a:sym typeface="Roboto"/>
              </a:rPr>
              <a:t>Why is the Sun path important</a:t>
            </a:r>
            <a:r>
              <a:rPr lang="en" sz="1200" dirty="0">
                <a:highlight>
                  <a:srgbClr val="FFFFFF"/>
                </a:highlight>
                <a:latin typeface="Corbel" panose="020B0503020204020204" pitchFamily="34" charset="0"/>
                <a:ea typeface="Roboto"/>
                <a:cs typeface="Roboto"/>
                <a:sym typeface="Roboto"/>
              </a:rPr>
              <a:t>? The Sun path determines the length of daytime and the amount of daylight received along a certain latitude on a given </a:t>
            </a:r>
            <a:r>
              <a:rPr lang="en" sz="1200" dirty="0" smtClean="0">
                <a:highlight>
                  <a:srgbClr val="FFFFFF"/>
                </a:highlight>
                <a:latin typeface="Corbel" panose="020B0503020204020204" pitchFamily="34" charset="0"/>
                <a:ea typeface="Roboto"/>
                <a:cs typeface="Roboto"/>
                <a:sym typeface="Roboto"/>
              </a:rPr>
              <a:t>day. A longer path leads to a longer day and a higher position results in stronger direct solar radiation. The </a:t>
            </a:r>
            <a:r>
              <a:rPr lang="en" sz="1200" dirty="0">
                <a:highlight>
                  <a:srgbClr val="FFFFFF"/>
                </a:highlight>
                <a:latin typeface="Corbel" panose="020B0503020204020204" pitchFamily="34" charset="0"/>
                <a:ea typeface="Roboto"/>
                <a:cs typeface="Roboto"/>
                <a:sym typeface="Roboto"/>
              </a:rPr>
              <a:t>relative position of the </a:t>
            </a:r>
            <a:r>
              <a:rPr lang="en" sz="1200" dirty="0" smtClean="0">
                <a:highlight>
                  <a:srgbClr val="FFFFFF"/>
                </a:highlight>
                <a:latin typeface="Corbel" panose="020B0503020204020204" pitchFamily="34" charset="0"/>
                <a:ea typeface="Roboto"/>
                <a:cs typeface="Roboto"/>
                <a:sym typeface="Roboto"/>
              </a:rPr>
              <a:t>Sun </a:t>
            </a:r>
            <a:r>
              <a:rPr lang="en" sz="1200" dirty="0">
                <a:highlight>
                  <a:srgbClr val="FFFFFF"/>
                </a:highlight>
                <a:latin typeface="Corbel" panose="020B0503020204020204" pitchFamily="34" charset="0"/>
                <a:ea typeface="Roboto"/>
                <a:cs typeface="Roboto"/>
                <a:sym typeface="Roboto"/>
              </a:rPr>
              <a:t>is a major factor in the heat gain of buildings and in the performance of solar energy systems. </a:t>
            </a:r>
            <a:endParaRPr sz="1200" dirty="0">
              <a:solidFill>
                <a:schemeClr val="dk1"/>
              </a:solidFill>
              <a:latin typeface="Corbel" panose="020B0503020204020204" pitchFamily="34" charset="0"/>
              <a:ea typeface="Roboto"/>
              <a:cs typeface="Roboto"/>
              <a:sym typeface="Roboto"/>
            </a:endParaRPr>
          </a:p>
        </p:txBody>
      </p:sp>
      <p:sp>
        <p:nvSpPr>
          <p:cNvPr id="80" name="Google Shape;80;p15"/>
          <p:cNvSpPr txBox="1"/>
          <p:nvPr/>
        </p:nvSpPr>
        <p:spPr>
          <a:xfrm>
            <a:off x="5661078" y="3916541"/>
            <a:ext cx="2932477" cy="64237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smtClean="0">
                <a:solidFill>
                  <a:srgbClr val="666666"/>
                </a:solidFill>
                <a:latin typeface="Corbel" panose="020B0503020204020204" pitchFamily="34" charset="0"/>
                <a:ea typeface="Roboto"/>
                <a:cs typeface="Roboto"/>
                <a:sym typeface="Roboto"/>
              </a:rPr>
              <a:t>Solargraphy captures the Sun path across the sky throughout the year of 2014 in Budapest. </a:t>
            </a:r>
          </a:p>
          <a:p>
            <a:pPr marL="0" lvl="0" indent="0" algn="l" rtl="0">
              <a:spcBef>
                <a:spcPts val="0"/>
              </a:spcBef>
              <a:spcAft>
                <a:spcPts val="0"/>
              </a:spcAft>
              <a:buNone/>
            </a:pPr>
            <a:r>
              <a:rPr lang="en-US" sz="1000" i="1" dirty="0" smtClean="0">
                <a:solidFill>
                  <a:srgbClr val="666666"/>
                </a:solidFill>
                <a:latin typeface="Corbel" panose="020B0503020204020204" pitchFamily="34" charset="0"/>
                <a:ea typeface="Roboto"/>
                <a:cs typeface="Roboto"/>
                <a:sym typeface="Roboto"/>
              </a:rPr>
              <a:t>Credit</a:t>
            </a:r>
            <a:r>
              <a:rPr lang="en-US" sz="1000" i="1" dirty="0">
                <a:solidFill>
                  <a:srgbClr val="666666"/>
                </a:solidFill>
                <a:latin typeface="Corbel" panose="020B0503020204020204" pitchFamily="34" charset="0"/>
                <a:ea typeface="Roboto"/>
                <a:cs typeface="Roboto"/>
                <a:sym typeface="Roboto"/>
              </a:rPr>
              <a:t>:  Elekes Andor</a:t>
            </a:r>
            <a:endParaRPr sz="1000" i="1" dirty="0">
              <a:solidFill>
                <a:srgbClr val="666666"/>
              </a:solidFill>
              <a:latin typeface="Corbel" panose="020B0503020204020204" pitchFamily="34" charset="0"/>
              <a:ea typeface="Roboto"/>
              <a:cs typeface="Roboto"/>
              <a:sym typeface="Roboto"/>
            </a:endParaRPr>
          </a:p>
        </p:txBody>
      </p:sp>
      <p:sp>
        <p:nvSpPr>
          <p:cNvPr id="15" name="Google Shape;62;p14"/>
          <p:cNvSpPr txBox="1"/>
          <p:nvPr/>
        </p:nvSpPr>
        <p:spPr>
          <a:xfrm>
            <a:off x="7378504" y="4634129"/>
            <a:ext cx="1561514"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solidFill>
                  <a:srgbClr val="1C4587"/>
                </a:solidFill>
                <a:latin typeface="Corbel" panose="020B0503020204020204" pitchFamily="34" charset="0"/>
                <a:ea typeface="Roboto"/>
                <a:cs typeface="Roboto"/>
                <a:sym typeface="Roboto"/>
              </a:rPr>
              <a:t>Knowledge </a:t>
            </a:r>
            <a:r>
              <a:rPr lang="en" sz="1200" b="1" dirty="0" smtClean="0">
                <a:solidFill>
                  <a:srgbClr val="1C4587"/>
                </a:solidFill>
                <a:latin typeface="Corbel" panose="020B0503020204020204" pitchFamily="34" charset="0"/>
                <a:ea typeface="Roboto"/>
                <a:cs typeface="Roboto"/>
                <a:sym typeface="Roboto"/>
              </a:rPr>
              <a:t>Cards</a:t>
            </a:r>
            <a:endParaRPr sz="1200" b="1" dirty="0">
              <a:solidFill>
                <a:srgbClr val="1C4587"/>
              </a:solidFill>
              <a:latin typeface="Corbel" panose="020B0503020204020204" pitchFamily="34" charset="0"/>
              <a:ea typeface="Roboto"/>
              <a:cs typeface="Roboto"/>
              <a:sym typeface="Roboto"/>
            </a:endParaRPr>
          </a:p>
        </p:txBody>
      </p:sp>
      <p:grpSp>
        <p:nvGrpSpPr>
          <p:cNvPr id="2" name="Group 1"/>
          <p:cNvGrpSpPr/>
          <p:nvPr/>
        </p:nvGrpSpPr>
        <p:grpSpPr>
          <a:xfrm>
            <a:off x="5703608" y="838175"/>
            <a:ext cx="2930028" cy="3003152"/>
            <a:chOff x="5703608" y="838175"/>
            <a:chExt cx="2930028" cy="3003152"/>
          </a:xfrm>
        </p:grpSpPr>
        <p:pic>
          <p:nvPicPr>
            <p:cNvPr id="2052" name="Picture 4" descr="https://upload.wikimedia.org/wikipedia/commons/thumb/f/f1/Solargraph_from_Sashegy_-_Budapest%2C_2014.01.01_-_2014.12.31_%281%29.jpg/800px-Solargraph_from_Sashegy_-_Budapest%2C_2014.01.01_-_2014.12.31_%281%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7867" y="838175"/>
              <a:ext cx="2835688" cy="30031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Google Shape;62;p14"/>
            <p:cNvSpPr txBox="1"/>
            <p:nvPr/>
          </p:nvSpPr>
          <p:spPr>
            <a:xfrm>
              <a:off x="5703608" y="3143777"/>
              <a:ext cx="555424"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bg1"/>
                  </a:solidFill>
                  <a:latin typeface="Corbel" panose="020B0503020204020204" pitchFamily="34" charset="0"/>
                  <a:ea typeface="Roboto"/>
                  <a:cs typeface="Roboto"/>
                  <a:sym typeface="Roboto"/>
                </a:rPr>
                <a:t>West</a:t>
              </a:r>
              <a:endParaRPr sz="1000" b="1" dirty="0">
                <a:solidFill>
                  <a:schemeClr val="bg1"/>
                </a:solidFill>
                <a:latin typeface="Corbel" panose="020B0503020204020204" pitchFamily="34" charset="0"/>
                <a:ea typeface="Roboto"/>
                <a:cs typeface="Roboto"/>
                <a:sym typeface="Roboto"/>
              </a:endParaRPr>
            </a:p>
          </p:txBody>
        </p:sp>
        <p:sp>
          <p:nvSpPr>
            <p:cNvPr id="8" name="Google Shape;62;p14"/>
            <p:cNvSpPr txBox="1"/>
            <p:nvPr/>
          </p:nvSpPr>
          <p:spPr>
            <a:xfrm>
              <a:off x="8139559" y="3179217"/>
              <a:ext cx="494077"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bg1"/>
                  </a:solidFill>
                  <a:latin typeface="Corbel" panose="020B0503020204020204" pitchFamily="34" charset="0"/>
                  <a:ea typeface="Roboto"/>
                  <a:cs typeface="Roboto"/>
                  <a:sym typeface="Roboto"/>
                </a:rPr>
                <a:t>East</a:t>
              </a:r>
              <a:endParaRPr sz="1000" b="1" dirty="0">
                <a:solidFill>
                  <a:schemeClr val="bg1"/>
                </a:solidFill>
                <a:latin typeface="Corbel" panose="020B0503020204020204" pitchFamily="34" charset="0"/>
                <a:ea typeface="Roboto"/>
                <a:cs typeface="Roboto"/>
                <a:sym typeface="Roboto"/>
              </a:endParaRPr>
            </a:p>
          </p:txBody>
        </p:sp>
        <p:sp>
          <p:nvSpPr>
            <p:cNvPr id="9" name="Google Shape;62;p14"/>
            <p:cNvSpPr txBox="1"/>
            <p:nvPr/>
          </p:nvSpPr>
          <p:spPr>
            <a:xfrm>
              <a:off x="6786354" y="859442"/>
              <a:ext cx="877945"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bg1"/>
                  </a:solidFill>
                  <a:latin typeface="Corbel" panose="020B0503020204020204" pitchFamily="34" charset="0"/>
                  <a:ea typeface="Roboto"/>
                  <a:cs typeface="Roboto"/>
                  <a:sym typeface="Roboto"/>
                </a:rPr>
                <a:t>Summer</a:t>
              </a:r>
              <a:endParaRPr sz="1000" b="1" dirty="0">
                <a:solidFill>
                  <a:schemeClr val="bg1"/>
                </a:solidFill>
                <a:latin typeface="Corbel" panose="020B0503020204020204" pitchFamily="34" charset="0"/>
                <a:ea typeface="Roboto"/>
                <a:cs typeface="Roboto"/>
                <a:sym typeface="Roboto"/>
              </a:endParaRPr>
            </a:p>
          </p:txBody>
        </p:sp>
        <p:sp>
          <p:nvSpPr>
            <p:cNvPr id="10" name="Google Shape;62;p14"/>
            <p:cNvSpPr txBox="1"/>
            <p:nvPr/>
          </p:nvSpPr>
          <p:spPr>
            <a:xfrm>
              <a:off x="6713270" y="3050090"/>
              <a:ext cx="877945"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bg1"/>
                  </a:solidFill>
                  <a:latin typeface="Corbel" panose="020B0503020204020204" pitchFamily="34" charset="0"/>
                  <a:ea typeface="Roboto"/>
                  <a:cs typeface="Roboto"/>
                  <a:sym typeface="Roboto"/>
                </a:rPr>
                <a:t>Winter</a:t>
              </a:r>
              <a:endParaRPr sz="1000" b="1" dirty="0">
                <a:solidFill>
                  <a:schemeClr val="bg1"/>
                </a:solidFill>
                <a:latin typeface="Corbel" panose="020B0503020204020204" pitchFamily="34" charset="0"/>
                <a:ea typeface="Roboto"/>
                <a:cs typeface="Roboto"/>
                <a:sym typeface="Roboto"/>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2"/>
        <p:cNvGrpSpPr/>
        <p:nvPr/>
      </p:nvGrpSpPr>
      <p:grpSpPr>
        <a:xfrm>
          <a:off x="0" y="0"/>
          <a:ext cx="0" cy="0"/>
          <a:chOff x="0" y="0"/>
          <a:chExt cx="0" cy="0"/>
        </a:xfrm>
      </p:grpSpPr>
      <p:sp>
        <p:nvSpPr>
          <p:cNvPr id="105" name="Google Shape;105;p17"/>
          <p:cNvSpPr txBox="1"/>
          <p:nvPr/>
        </p:nvSpPr>
        <p:spPr>
          <a:xfrm>
            <a:off x="187650" y="142175"/>
            <a:ext cx="3505392" cy="69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dirty="0" smtClean="0">
                <a:solidFill>
                  <a:srgbClr val="1C4587"/>
                </a:solidFill>
                <a:latin typeface="Corbel" panose="020B0503020204020204" pitchFamily="34" charset="0"/>
                <a:ea typeface="Roboto"/>
                <a:cs typeface="Roboto"/>
                <a:sym typeface="Roboto"/>
              </a:rPr>
              <a:t>Daytime Length</a:t>
            </a:r>
            <a:endParaRPr sz="3600" dirty="0">
              <a:solidFill>
                <a:srgbClr val="1C4587"/>
              </a:solidFill>
              <a:latin typeface="Corbel" panose="020B0503020204020204" pitchFamily="34" charset="0"/>
              <a:ea typeface="Roboto"/>
              <a:cs typeface="Roboto"/>
              <a:sym typeface="Roboto"/>
            </a:endParaRPr>
          </a:p>
        </p:txBody>
      </p:sp>
      <p:sp>
        <p:nvSpPr>
          <p:cNvPr id="106" name="Google Shape;106;p17"/>
          <p:cNvSpPr txBox="1"/>
          <p:nvPr/>
        </p:nvSpPr>
        <p:spPr>
          <a:xfrm>
            <a:off x="187649" y="926149"/>
            <a:ext cx="4859271" cy="370798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smtClean="0">
                <a:latin typeface="Corbel" panose="020B0503020204020204" pitchFamily="34" charset="0"/>
                <a:ea typeface="Roboto"/>
                <a:cs typeface="Roboto"/>
                <a:sym typeface="Roboto"/>
              </a:rPr>
              <a:t>Due to the seasonal change of the Sun path, we experience longer days in the summer than in the winter, as shown in the image to the right. But did you know that the day is actually longer in Boston (MA) than in Miami (FL) in the summer? This knowledge may be important for designing good engineering solutions that harness solar energy in the two areas effectively.</a:t>
            </a:r>
          </a:p>
          <a:p>
            <a:pPr marL="0" lvl="0" indent="0" algn="l" rtl="0">
              <a:spcBef>
                <a:spcPts val="0"/>
              </a:spcBef>
              <a:spcAft>
                <a:spcPts val="0"/>
              </a:spcAft>
              <a:buNone/>
            </a:pPr>
            <a:endParaRPr lang="en" sz="1200" dirty="0" smtClean="0">
              <a:latin typeface="Corbel" panose="020B0503020204020204" pitchFamily="34" charset="0"/>
              <a:ea typeface="Roboto"/>
              <a:cs typeface="Roboto"/>
              <a:sym typeface="Roboto"/>
            </a:endParaRPr>
          </a:p>
          <a:p>
            <a:pPr marL="0" lvl="0" indent="0" algn="l" rtl="0">
              <a:spcBef>
                <a:spcPts val="0"/>
              </a:spcBef>
              <a:spcAft>
                <a:spcPts val="0"/>
              </a:spcAft>
              <a:buNone/>
            </a:pPr>
            <a:r>
              <a:rPr lang="en" sz="1200" dirty="0" smtClean="0">
                <a:latin typeface="Corbel" panose="020B0503020204020204" pitchFamily="34" charset="0"/>
                <a:ea typeface="Roboto"/>
                <a:cs typeface="Roboto"/>
                <a:sym typeface="Roboto"/>
              </a:rPr>
              <a:t>Daytime</a:t>
            </a:r>
            <a:r>
              <a:rPr lang="en" sz="1200" b="1" dirty="0" smtClean="0">
                <a:latin typeface="Corbel" panose="020B0503020204020204" pitchFamily="34" charset="0"/>
                <a:ea typeface="Roboto"/>
                <a:cs typeface="Roboto"/>
                <a:sym typeface="Roboto"/>
              </a:rPr>
              <a:t> </a:t>
            </a:r>
            <a:r>
              <a:rPr lang="en" sz="1200" dirty="0">
                <a:latin typeface="Corbel" panose="020B0503020204020204" pitchFamily="34" charset="0"/>
                <a:ea typeface="Roboto"/>
                <a:cs typeface="Roboto"/>
                <a:sym typeface="Roboto"/>
              </a:rPr>
              <a:t>refers to the time between sunrise and </a:t>
            </a:r>
            <a:r>
              <a:rPr lang="en" sz="1200" dirty="0" smtClean="0">
                <a:latin typeface="Corbel" panose="020B0503020204020204" pitchFamily="34" charset="0"/>
                <a:ea typeface="Roboto"/>
                <a:cs typeface="Roboto"/>
                <a:sym typeface="Roboto"/>
              </a:rPr>
              <a:t>sunset during which a place on the Earth is illuminated by the Sun. The length of daytime depends on the time of the year and the latitude of the location. It is interesting to note that the polar regions are continuously illuminated by the Sun 24 hours in the summer. </a:t>
            </a:r>
          </a:p>
          <a:p>
            <a:pPr marL="0" lvl="0" indent="0" algn="l" rtl="0">
              <a:spcBef>
                <a:spcPts val="0"/>
              </a:spcBef>
              <a:spcAft>
                <a:spcPts val="0"/>
              </a:spcAft>
              <a:buNone/>
            </a:pPr>
            <a:endParaRPr lang="en" sz="1200" dirty="0">
              <a:solidFill>
                <a:schemeClr val="dk1"/>
              </a:solidFill>
              <a:latin typeface="Corbel" panose="020B0503020204020204" pitchFamily="34" charset="0"/>
              <a:ea typeface="Roboto"/>
              <a:cs typeface="Roboto"/>
              <a:sym typeface="Roboto"/>
            </a:endParaRPr>
          </a:p>
          <a:p>
            <a:pPr lvl="0"/>
            <a:r>
              <a:rPr lang="en" sz="1200" dirty="0" smtClean="0">
                <a:solidFill>
                  <a:schemeClr val="dk1"/>
                </a:solidFill>
                <a:latin typeface="Corbel" panose="020B0503020204020204" pitchFamily="34" charset="0"/>
                <a:ea typeface="Roboto"/>
                <a:cs typeface="Roboto"/>
                <a:sym typeface="Roboto"/>
              </a:rPr>
              <a:t>Note that daytime length </a:t>
            </a:r>
            <a:r>
              <a:rPr lang="en" sz="1200" dirty="0">
                <a:solidFill>
                  <a:schemeClr val="dk1"/>
                </a:solidFill>
                <a:latin typeface="Corbel" panose="020B0503020204020204" pitchFamily="34" charset="0"/>
                <a:ea typeface="Roboto"/>
                <a:cs typeface="Roboto"/>
                <a:sym typeface="Roboto"/>
              </a:rPr>
              <a:t>is different from sunshine </a:t>
            </a:r>
            <a:r>
              <a:rPr lang="en" sz="1200" dirty="0" smtClean="0">
                <a:solidFill>
                  <a:schemeClr val="dk1"/>
                </a:solidFill>
                <a:latin typeface="Corbel" panose="020B0503020204020204" pitchFamily="34" charset="0"/>
                <a:ea typeface="Roboto"/>
                <a:cs typeface="Roboto"/>
                <a:sym typeface="Roboto"/>
              </a:rPr>
              <a:t>duration in which the Sun is clearly visible (e.g., in a cloudless sky). The sunshine duration cannot be longer than the daytime length, but is in general proportional to the daytime length. </a:t>
            </a:r>
            <a:r>
              <a:rPr lang="en" sz="1200" dirty="0">
                <a:solidFill>
                  <a:schemeClr val="dk1"/>
                </a:solidFill>
                <a:latin typeface="Corbel" panose="020B0503020204020204" pitchFamily="34" charset="0"/>
                <a:ea typeface="Roboto"/>
                <a:cs typeface="Roboto"/>
                <a:sym typeface="Roboto"/>
              </a:rPr>
              <a:t>The output of a solar energy system is determined by the sunshine hours. </a:t>
            </a:r>
            <a:endParaRPr sz="1200" dirty="0">
              <a:solidFill>
                <a:schemeClr val="dk1"/>
              </a:solidFill>
              <a:latin typeface="Corbel" panose="020B0503020204020204" pitchFamily="34" charset="0"/>
              <a:ea typeface="Roboto"/>
              <a:cs typeface="Roboto"/>
              <a:sym typeface="Roboto"/>
            </a:endParaRPr>
          </a:p>
        </p:txBody>
      </p:sp>
      <p:pic>
        <p:nvPicPr>
          <p:cNvPr id="107" name="Google Shape;107;p17"/>
          <p:cNvPicPr preferRelativeResize="0"/>
          <p:nvPr/>
        </p:nvPicPr>
        <p:blipFill>
          <a:blip r:embed="rId3">
            <a:alphaModFix/>
          </a:blip>
          <a:stretch>
            <a:fillRect/>
          </a:stretch>
        </p:blipFill>
        <p:spPr>
          <a:xfrm>
            <a:off x="5374870" y="1001207"/>
            <a:ext cx="3081558" cy="2310644"/>
          </a:xfrm>
          <a:prstGeom prst="rect">
            <a:avLst/>
          </a:prstGeom>
          <a:noFill/>
          <a:ln>
            <a:noFill/>
          </a:ln>
        </p:spPr>
      </p:pic>
      <p:sp>
        <p:nvSpPr>
          <p:cNvPr id="8" name="Google Shape;62;p14"/>
          <p:cNvSpPr txBox="1"/>
          <p:nvPr/>
        </p:nvSpPr>
        <p:spPr>
          <a:xfrm>
            <a:off x="7378504" y="4634129"/>
            <a:ext cx="1561514"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1C4587"/>
                </a:solidFill>
                <a:latin typeface="Corbel" panose="020B0503020204020204" pitchFamily="34" charset="0"/>
                <a:ea typeface="Roboto"/>
                <a:cs typeface="Roboto"/>
                <a:sym typeface="Roboto"/>
              </a:rPr>
              <a:t>Knowledge </a:t>
            </a:r>
            <a:r>
              <a:rPr lang="en" sz="1200" b="1" smtClean="0">
                <a:solidFill>
                  <a:srgbClr val="1C4587"/>
                </a:solidFill>
                <a:latin typeface="Corbel" panose="020B0503020204020204" pitchFamily="34" charset="0"/>
                <a:ea typeface="Roboto"/>
                <a:cs typeface="Roboto"/>
                <a:sym typeface="Roboto"/>
              </a:rPr>
              <a:t>Cards</a:t>
            </a:r>
            <a:endParaRPr sz="1200" b="1" dirty="0">
              <a:solidFill>
                <a:srgbClr val="1C4587"/>
              </a:solidFill>
              <a:latin typeface="Corbel" panose="020B0503020204020204" pitchFamily="34" charset="0"/>
              <a:ea typeface="Roboto"/>
              <a:cs typeface="Roboto"/>
              <a:sym typeface="Roboto"/>
            </a:endParaRPr>
          </a:p>
        </p:txBody>
      </p:sp>
      <p:sp>
        <p:nvSpPr>
          <p:cNvPr id="10" name="Google Shape;80;p15"/>
          <p:cNvSpPr txBox="1"/>
          <p:nvPr/>
        </p:nvSpPr>
        <p:spPr>
          <a:xfrm>
            <a:off x="5301557" y="3461148"/>
            <a:ext cx="3034368" cy="51184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smtClean="0">
                <a:solidFill>
                  <a:srgbClr val="666666"/>
                </a:solidFill>
                <a:latin typeface="Corbel" panose="020B0503020204020204" pitchFamily="34" charset="0"/>
                <a:ea typeface="Roboto"/>
                <a:cs typeface="Roboto"/>
                <a:sym typeface="Roboto"/>
              </a:rPr>
              <a:t>The daytime length varies from season to season as the Sun path changes.</a:t>
            </a:r>
            <a:endParaRPr sz="1000" i="1" dirty="0">
              <a:solidFill>
                <a:srgbClr val="666666"/>
              </a:solidFill>
              <a:latin typeface="Corbel" panose="020B0503020204020204" pitchFamily="34" charset="0"/>
              <a:ea typeface="Roboto"/>
              <a:cs typeface="Roboto"/>
              <a:sym typeface="Roboto"/>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1" name="Google Shape;91;p16"/>
              <p:cNvSpPr txBox="1"/>
              <p:nvPr/>
            </p:nvSpPr>
            <p:spPr>
              <a:xfrm>
                <a:off x="197932" y="838175"/>
                <a:ext cx="4704451" cy="3662685"/>
              </a:xfrm>
              <a:prstGeom prst="rect">
                <a:avLst/>
              </a:prstGeom>
              <a:noFill/>
              <a:ln>
                <a:noFill/>
              </a:ln>
            </p:spPr>
            <p:txBody>
              <a:bodyPr spcFirstLastPara="1" wrap="square" lIns="91425" tIns="91425" rIns="91425" bIns="91425" anchor="t" anchorCtr="0">
                <a:noAutofit/>
              </a:bodyPr>
              <a:lstStyle/>
              <a:p>
                <a:r>
                  <a:rPr lang="en-US" sz="1200" dirty="0" smtClean="0">
                    <a:latin typeface="Corbel" panose="020B0503020204020204" pitchFamily="34" charset="0"/>
                  </a:rPr>
                  <a:t>The intensity of solar energy that strikes a surface depends on the Sun’s angle relative to the surface. </a:t>
                </a:r>
                <a:r>
                  <a:rPr lang="en-US" sz="1200" dirty="0">
                    <a:latin typeface="Corbel" panose="020B0503020204020204" pitchFamily="34" charset="0"/>
                  </a:rPr>
                  <a:t>S</a:t>
                </a:r>
                <a:r>
                  <a:rPr lang="en-US" sz="1200" dirty="0" smtClean="0">
                    <a:latin typeface="Corbel" panose="020B0503020204020204" pitchFamily="34" charset="0"/>
                  </a:rPr>
                  <a:t>olar radiation </a:t>
                </a:r>
                <a:r>
                  <a:rPr lang="en-US" sz="1200" dirty="0">
                    <a:latin typeface="Corbel" panose="020B0503020204020204" pitchFamily="34" charset="0"/>
                  </a:rPr>
                  <a:t>is the strongest when the surface directly faces the Sun. As the angle between the </a:t>
                </a:r>
                <a:r>
                  <a:rPr lang="en-US" sz="1200" dirty="0" smtClean="0">
                    <a:latin typeface="Corbel" panose="020B0503020204020204" pitchFamily="34" charset="0"/>
                  </a:rPr>
                  <a:t>sunlight beam </a:t>
                </a:r>
                <a:r>
                  <a:rPr lang="en-US" sz="1200" dirty="0">
                    <a:latin typeface="Corbel" panose="020B0503020204020204" pitchFamily="34" charset="0"/>
                  </a:rPr>
                  <a:t>and </a:t>
                </a:r>
                <a:r>
                  <a:rPr lang="en-US" sz="1200" dirty="0" smtClean="0">
                    <a:latin typeface="Corbel" panose="020B0503020204020204" pitchFamily="34" charset="0"/>
                  </a:rPr>
                  <a:t>the surface normal (the direction perpendicular to the surface) increases, </a:t>
                </a:r>
                <a:r>
                  <a:rPr lang="en-US" sz="1200" dirty="0">
                    <a:latin typeface="Corbel" panose="020B0503020204020204" pitchFamily="34" charset="0"/>
                  </a:rPr>
                  <a:t>the intensity of solar radiation on the </a:t>
                </a:r>
                <a:r>
                  <a:rPr lang="en-US" sz="1200" dirty="0" smtClean="0">
                    <a:latin typeface="Corbel" panose="020B0503020204020204" pitchFamily="34" charset="0"/>
                  </a:rPr>
                  <a:t>surface weakens. This </a:t>
                </a:r>
                <a:r>
                  <a:rPr lang="en-US" sz="1200" dirty="0">
                    <a:latin typeface="Corbel" panose="020B0503020204020204" pitchFamily="34" charset="0"/>
                  </a:rPr>
                  <a:t>is known as the projection effect, described by the following formula</a:t>
                </a:r>
                <a:r>
                  <a:rPr lang="en-US" sz="1200" dirty="0" smtClean="0">
                    <a:latin typeface="Corbel" panose="020B0503020204020204" pitchFamily="34" charset="0"/>
                  </a:rPr>
                  <a:t>:</a:t>
                </a:r>
              </a:p>
              <a:p>
                <a:endParaRPr lang="en-US" sz="1200" dirty="0">
                  <a:latin typeface="Corbel" panose="020B0503020204020204" pitchFamily="34" charset="0"/>
                </a:endParaRPr>
              </a:p>
              <a:p>
                <a:pPr/>
                <a14:m>
                  <m:oMathPara xmlns:m="http://schemas.openxmlformats.org/officeDocument/2006/math">
                    <m:oMathParaPr>
                      <m:jc m:val="centerGroup"/>
                    </m:oMathParaPr>
                    <m:oMath xmlns:m="http://schemas.openxmlformats.org/officeDocument/2006/math">
                      <m:m>
                        <m:mPr>
                          <m:mcs>
                            <m:mc>
                              <m:mcPr>
                                <m:count m:val="3"/>
                                <m:mcJc m:val="center"/>
                              </m:mcPr>
                            </m:mc>
                          </m:mcs>
                          <m:ctrlPr>
                            <a:rPr lang="en-US" sz="1200" i="1">
                              <a:latin typeface="Cambria Math" panose="02040503050406030204" pitchFamily="18" charset="0"/>
                            </a:rPr>
                          </m:ctrlPr>
                        </m:mPr>
                        <m:mr>
                          <m:e>
                            <m:r>
                              <a:rPr lang="en-US" sz="1200" i="1">
                                <a:latin typeface="Cambria Math" panose="02040503050406030204" pitchFamily="18" charset="0"/>
                              </a:rPr>
                              <m:t>𝐸</m:t>
                            </m:r>
                            <m:r>
                              <a:rPr lang="en-US" sz="1200" i="1">
                                <a:latin typeface="Cambria Math" panose="02040503050406030204" pitchFamily="18" charset="0"/>
                              </a:rPr>
                              <m:t>=</m:t>
                            </m:r>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𝐸</m:t>
                                </m:r>
                              </m:e>
                              <m:sub>
                                <m:r>
                                  <m:rPr>
                                    <m:sty m:val="p"/>
                                  </m:rPr>
                                  <a:rPr lang="en-US" sz="1200" b="0" i="0" smtClean="0">
                                    <a:latin typeface="Cambria Math" panose="02040503050406030204" pitchFamily="18" charset="0"/>
                                  </a:rPr>
                                  <m:t>max</m:t>
                                </m:r>
                              </m:sub>
                            </m:sSub>
                            <m:func>
                              <m:funcPr>
                                <m:ctrlPr>
                                  <a:rPr lang="en-US" sz="1200" i="1">
                                    <a:latin typeface="Cambria Math" panose="02040503050406030204" pitchFamily="18" charset="0"/>
                                  </a:rPr>
                                </m:ctrlPr>
                              </m:funcPr>
                              <m:fName>
                                <m:r>
                                  <m:rPr>
                                    <m:sty m:val="p"/>
                                  </m:rPr>
                                  <a:rPr lang="en-US" sz="1200">
                                    <a:latin typeface="Cambria Math" panose="02040503050406030204" pitchFamily="18" charset="0"/>
                                  </a:rPr>
                                  <m:t>cos</m:t>
                                </m:r>
                              </m:fName>
                              <m:e>
                                <m:r>
                                  <a:rPr lang="en-US" sz="1200" i="1">
                                    <a:latin typeface="Cambria Math" panose="02040503050406030204" pitchFamily="18" charset="0"/>
                                  </a:rPr>
                                  <m:t>𝜃</m:t>
                                </m:r>
                              </m:e>
                            </m:func>
                          </m:e>
                          <m:e>
                            <m:r>
                              <a:rPr lang="en-US" sz="1200" i="1">
                                <a:latin typeface="Cambria Math" panose="02040503050406030204" pitchFamily="18" charset="0"/>
                              </a:rPr>
                              <m:t> </m:t>
                            </m:r>
                          </m:e>
                          <m:e/>
                        </m:mr>
                      </m:m>
                    </m:oMath>
                  </m:oMathPara>
                </a14:m>
                <a:endParaRPr lang="en-US" sz="1200" dirty="0">
                  <a:latin typeface="Corbel" panose="020B0503020204020204" pitchFamily="34" charset="0"/>
                </a:endParaRPr>
              </a:p>
              <a:p>
                <a:pPr lvl="0"/>
                <a:endParaRPr lang="en-US" sz="1200" dirty="0" smtClean="0">
                  <a:latin typeface="Corbel" panose="020B0503020204020204" pitchFamily="34" charset="0"/>
                </a:endParaRPr>
              </a:p>
              <a:p>
                <a:pPr lvl="0"/>
                <a:r>
                  <a:rPr lang="en-US" sz="1200" dirty="0" smtClean="0">
                    <a:latin typeface="Corbel" panose="020B0503020204020204" pitchFamily="34" charset="0"/>
                  </a:rPr>
                  <a:t>where </a:t>
                </a:r>
                <a:r>
                  <a:rPr lang="en-US" sz="1200" i="1" dirty="0" err="1">
                    <a:latin typeface="Corbel" panose="020B0503020204020204" pitchFamily="34" charset="0"/>
                  </a:rPr>
                  <a:t>E</a:t>
                </a:r>
                <a:r>
                  <a:rPr lang="en-US" sz="800" dirty="0" err="1">
                    <a:latin typeface="Corbel" panose="020B0503020204020204" pitchFamily="34" charset="0"/>
                  </a:rPr>
                  <a:t>max</a:t>
                </a:r>
                <a:r>
                  <a:rPr lang="en-US" sz="1200" dirty="0">
                    <a:latin typeface="Corbel" panose="020B0503020204020204" pitchFamily="34" charset="0"/>
                  </a:rPr>
                  <a:t> is the maximum solar energy that hits the surface </a:t>
                </a:r>
                <a:r>
                  <a:rPr lang="en-US" sz="1200" dirty="0" smtClean="0">
                    <a:latin typeface="Corbel" panose="020B0503020204020204" pitchFamily="34" charset="0"/>
                  </a:rPr>
                  <a:t>when it faces the Sun directly </a:t>
                </a:r>
                <a:r>
                  <a:rPr lang="en-US" sz="1200" dirty="0">
                    <a:latin typeface="Corbel" panose="020B0503020204020204" pitchFamily="34" charset="0"/>
                  </a:rPr>
                  <a:t>and </a:t>
                </a:r>
                <a:r>
                  <a:rPr lang="en-US" sz="1200" i="1" dirty="0">
                    <a:latin typeface="Corbel" panose="020B0503020204020204" pitchFamily="34" charset="0"/>
                  </a:rPr>
                  <a:t>θ</a:t>
                </a:r>
                <a:r>
                  <a:rPr lang="en-US" sz="1200" dirty="0">
                    <a:latin typeface="Corbel" panose="020B0503020204020204" pitchFamily="34" charset="0"/>
                  </a:rPr>
                  <a:t> is the angle between the </a:t>
                </a:r>
                <a:r>
                  <a:rPr lang="en-US" sz="1200" dirty="0" smtClean="0">
                    <a:latin typeface="Corbel" panose="020B0503020204020204" pitchFamily="34" charset="0"/>
                  </a:rPr>
                  <a:t>sunlight </a:t>
                </a:r>
                <a:r>
                  <a:rPr lang="en-US" sz="1200" dirty="0">
                    <a:latin typeface="Corbel" panose="020B0503020204020204" pitchFamily="34" charset="0"/>
                  </a:rPr>
                  <a:t>beam and the </a:t>
                </a:r>
                <a:r>
                  <a:rPr lang="en-US" sz="1200" dirty="0" smtClean="0">
                    <a:latin typeface="Corbel" panose="020B0503020204020204" pitchFamily="34" charset="0"/>
                  </a:rPr>
                  <a:t>surface normal. The image to the right illustrates this effect.</a:t>
                </a:r>
              </a:p>
              <a:p>
                <a:pPr lvl="0"/>
                <a:endParaRPr lang="en-US" sz="1200" dirty="0">
                  <a:latin typeface="Corbel" panose="020B0503020204020204" pitchFamily="34" charset="0"/>
                </a:endParaRPr>
              </a:p>
              <a:p>
                <a:pPr lvl="0"/>
                <a:r>
                  <a:rPr lang="en-US" sz="1200" dirty="0" smtClean="0">
                    <a:latin typeface="Corbel" panose="020B0503020204020204" pitchFamily="34" charset="0"/>
                  </a:rPr>
                  <a:t>The projection effect is the main reason that solar radiation is the strongest at noon and in the summer. Although the image on this page uses a horizontal surface as an example for clarity, the project effect applies to surfaces in any direction. When we design a solar energy system, we have to consider not only the Sun path but also the orientation of the system.</a:t>
                </a:r>
                <a:endParaRPr sz="1200" dirty="0">
                  <a:latin typeface="Corbel" panose="020B0503020204020204" pitchFamily="34" charset="0"/>
                </a:endParaRPr>
              </a:p>
            </p:txBody>
          </p:sp>
        </mc:Choice>
        <mc:Fallback xmlns="">
          <p:sp>
            <p:nvSpPr>
              <p:cNvPr id="91" name="Google Shape;91;p16"/>
              <p:cNvSpPr txBox="1">
                <a:spLocks noRot="1" noChangeAspect="1" noMove="1" noResize="1" noEditPoints="1" noAdjustHandles="1" noChangeArrowheads="1" noChangeShapeType="1" noTextEdit="1"/>
              </p:cNvSpPr>
              <p:nvPr/>
            </p:nvSpPr>
            <p:spPr>
              <a:xfrm>
                <a:off x="197932" y="838175"/>
                <a:ext cx="4704451" cy="3662685"/>
              </a:xfrm>
              <a:prstGeom prst="rect">
                <a:avLst/>
              </a:prstGeom>
              <a:blipFill rotWithShape="0">
                <a:blip r:embed="rId3"/>
                <a:stretch>
                  <a:fillRect r="-130"/>
                </a:stretch>
              </a:blipFill>
              <a:ln>
                <a:noFill/>
              </a:ln>
            </p:spPr>
            <p:txBody>
              <a:bodyPr/>
              <a:lstStyle/>
              <a:p>
                <a:r>
                  <a:rPr lang="en-US">
                    <a:noFill/>
                  </a:rPr>
                  <a:t> </a:t>
                </a:r>
              </a:p>
            </p:txBody>
          </p:sp>
        </mc:Fallback>
      </mc:AlternateContent>
      <p:sp>
        <p:nvSpPr>
          <p:cNvPr id="97" name="Google Shape;97;p16"/>
          <p:cNvSpPr txBox="1"/>
          <p:nvPr/>
        </p:nvSpPr>
        <p:spPr>
          <a:xfrm>
            <a:off x="187650" y="142175"/>
            <a:ext cx="3987401" cy="69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600" dirty="0">
                <a:solidFill>
                  <a:srgbClr val="1C4587"/>
                </a:solidFill>
                <a:latin typeface="Corbel" panose="020B0503020204020204" pitchFamily="34" charset="0"/>
                <a:ea typeface="Roboto"/>
                <a:cs typeface="Roboto"/>
                <a:sym typeface="Roboto"/>
              </a:rPr>
              <a:t>Projection Effect</a:t>
            </a:r>
            <a:endParaRPr sz="3600" dirty="0">
              <a:solidFill>
                <a:srgbClr val="1C4587"/>
              </a:solidFill>
              <a:latin typeface="Corbel" panose="020B0503020204020204" pitchFamily="34" charset="0"/>
              <a:ea typeface="Roboto"/>
              <a:cs typeface="Roboto"/>
              <a:sym typeface="Roboto"/>
            </a:endParaRPr>
          </a:p>
        </p:txBody>
      </p:sp>
      <p:sp>
        <p:nvSpPr>
          <p:cNvPr id="13" name="Google Shape;62;p14"/>
          <p:cNvSpPr txBox="1"/>
          <p:nvPr/>
        </p:nvSpPr>
        <p:spPr>
          <a:xfrm>
            <a:off x="7378504" y="4634129"/>
            <a:ext cx="1561514" cy="385843"/>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200" b="1" dirty="0">
                <a:solidFill>
                  <a:srgbClr val="1C4587"/>
                </a:solidFill>
                <a:latin typeface="Corbel" panose="020B0503020204020204" pitchFamily="34" charset="0"/>
                <a:ea typeface="Roboto"/>
                <a:cs typeface="Roboto"/>
                <a:sym typeface="Roboto"/>
              </a:rPr>
              <a:t>Knowledge </a:t>
            </a:r>
            <a:r>
              <a:rPr lang="en" sz="1200" b="1" dirty="0" smtClean="0">
                <a:solidFill>
                  <a:srgbClr val="1C4587"/>
                </a:solidFill>
                <a:latin typeface="Corbel" panose="020B0503020204020204" pitchFamily="34" charset="0"/>
                <a:ea typeface="Roboto"/>
                <a:cs typeface="Roboto"/>
                <a:sym typeface="Roboto"/>
              </a:rPr>
              <a:t>Cards</a:t>
            </a:r>
            <a:endParaRPr sz="1200" b="1" dirty="0">
              <a:solidFill>
                <a:srgbClr val="1C4587"/>
              </a:solidFill>
              <a:latin typeface="Corbel" panose="020B0503020204020204" pitchFamily="34" charset="0"/>
              <a:ea typeface="Roboto"/>
              <a:cs typeface="Roboto"/>
              <a:sym typeface="Roboto"/>
            </a:endParaRPr>
          </a:p>
        </p:txBody>
      </p:sp>
      <p:cxnSp>
        <p:nvCxnSpPr>
          <p:cNvPr id="14" name="Straight Arrow Connector 13"/>
          <p:cNvCxnSpPr/>
          <p:nvPr/>
        </p:nvCxnSpPr>
        <p:spPr>
          <a:xfrm flipV="1">
            <a:off x="5186006" y="3436689"/>
            <a:ext cx="2973255" cy="0"/>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844603" y="1493178"/>
            <a:ext cx="0" cy="1780649"/>
          </a:xfrm>
          <a:prstGeom prst="straightConnector1">
            <a:avLst/>
          </a:prstGeom>
          <a:ln w="19050">
            <a:solidFill>
              <a:schemeClr val="tx1"/>
            </a:solidFill>
            <a:prstDash val="solid"/>
            <a:headEnd type="triangle" w="sm" len="lg"/>
            <a:tailEnd type="none" w="sm"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555414" y="1493178"/>
            <a:ext cx="0" cy="1784065"/>
          </a:xfrm>
          <a:prstGeom prst="straightConnector1">
            <a:avLst/>
          </a:prstGeom>
          <a:ln w="19050">
            <a:solidFill>
              <a:schemeClr val="tx1"/>
            </a:solidFill>
            <a:prstDash val="solid"/>
            <a:headEnd type="triangle" w="sm" len="lg"/>
            <a:tailEnd type="none" w="sm"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3584" y="838175"/>
            <a:ext cx="681830" cy="655003"/>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44719" y="1406342"/>
            <a:ext cx="681830" cy="655003"/>
          </a:xfrm>
          <a:prstGeom prst="rect">
            <a:avLst/>
          </a:prstGeom>
          <a:effectLst>
            <a:outerShdw blurRad="50800" dist="38100" dir="2700000" algn="tl" rotWithShape="0">
              <a:prstClr val="black">
                <a:alpha val="40000"/>
              </a:prstClr>
            </a:outerShdw>
          </a:effectLst>
        </p:spPr>
      </p:pic>
      <p:cxnSp>
        <p:nvCxnSpPr>
          <p:cNvPr id="19" name="Straight Arrow Connector 18"/>
          <p:cNvCxnSpPr/>
          <p:nvPr/>
        </p:nvCxnSpPr>
        <p:spPr>
          <a:xfrm flipV="1">
            <a:off x="5837363" y="1785703"/>
            <a:ext cx="1970597" cy="1488124"/>
          </a:xfrm>
          <a:prstGeom prst="straightConnector1">
            <a:avLst/>
          </a:prstGeom>
          <a:ln w="19050">
            <a:solidFill>
              <a:schemeClr val="tx1"/>
            </a:solidFill>
            <a:prstDash val="solid"/>
            <a:headEnd type="triangle" w="sm" len="lg"/>
            <a:tailEnd type="none" w="sm"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549806" y="2097862"/>
            <a:ext cx="1584579" cy="1175965"/>
          </a:xfrm>
          <a:prstGeom prst="straightConnector1">
            <a:avLst/>
          </a:prstGeom>
          <a:ln w="19050">
            <a:solidFill>
              <a:schemeClr val="tx1"/>
            </a:solidFill>
            <a:prstDash val="solid"/>
            <a:headEnd type="triangle" w="sm" len="lg"/>
            <a:tailEnd type="none" w="sm"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844603" y="2021967"/>
            <a:ext cx="710811" cy="75896"/>
          </a:xfrm>
          <a:prstGeom prst="rect">
            <a:avLst/>
          </a:prstGeom>
          <a:solidFill>
            <a:srgbClr val="E7E6E6">
              <a:alpha val="50196"/>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3942216">
            <a:off x="7113606" y="2384309"/>
            <a:ext cx="431723" cy="73152"/>
          </a:xfrm>
          <a:prstGeom prst="rect">
            <a:avLst/>
          </a:prstGeom>
          <a:solidFill>
            <a:srgbClr val="E7E6E6">
              <a:alpha val="50196"/>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p:cNvSpPr/>
          <p:nvPr/>
        </p:nvSpPr>
        <p:spPr>
          <a:xfrm>
            <a:off x="5592345" y="2909834"/>
            <a:ext cx="548640" cy="551272"/>
          </a:xfrm>
          <a:prstGeom prst="arc">
            <a:avLst>
              <a:gd name="adj1" fmla="val 16075418"/>
              <a:gd name="adj2" fmla="val 20277094"/>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5960573" y="2712078"/>
            <a:ext cx="242588" cy="255456"/>
          </a:xfrm>
          <a:prstGeom prst="rect">
            <a:avLst/>
          </a:prstGeom>
          <a:noFill/>
        </p:spPr>
        <p:txBody>
          <a:bodyPr wrap="none" rtlCol="0">
            <a:spAutoFit/>
          </a:bodyPr>
          <a:lstStyle/>
          <a:p>
            <a:r>
              <a:rPr lang="el-GR" sz="1400" i="1" dirty="0" smtClean="0">
                <a:latin typeface="Book Antiqua" panose="02040602050305030304" pitchFamily="18" charset="0"/>
              </a:rPr>
              <a:t>θ</a:t>
            </a:r>
            <a:endParaRPr lang="en-US" sz="1400" i="1" dirty="0">
              <a:latin typeface="Book Antiqua" panose="02040602050305030304" pitchFamily="18" charset="0"/>
            </a:endParaRPr>
          </a:p>
        </p:txBody>
      </p:sp>
      <p:sp>
        <p:nvSpPr>
          <p:cNvPr id="27" name="Google Shape;80;p15"/>
          <p:cNvSpPr txBox="1"/>
          <p:nvPr/>
        </p:nvSpPr>
        <p:spPr>
          <a:xfrm>
            <a:off x="5124894" y="3653288"/>
            <a:ext cx="3034368" cy="65500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i="1" dirty="0">
                <a:solidFill>
                  <a:srgbClr val="666666"/>
                </a:solidFill>
                <a:latin typeface="Corbel" panose="020B0503020204020204" pitchFamily="34" charset="0"/>
                <a:ea typeface="Roboto"/>
                <a:cs typeface="Roboto"/>
                <a:sym typeface="Roboto"/>
              </a:rPr>
              <a:t>T</a:t>
            </a:r>
            <a:r>
              <a:rPr lang="en-US" sz="1000" i="1" dirty="0" smtClean="0">
                <a:solidFill>
                  <a:srgbClr val="666666"/>
                </a:solidFill>
                <a:latin typeface="Corbel" panose="020B0503020204020204" pitchFamily="34" charset="0"/>
                <a:ea typeface="Roboto"/>
                <a:cs typeface="Roboto"/>
                <a:sym typeface="Roboto"/>
              </a:rPr>
              <a:t>he projection effect on a horizontal surface. The sizes of the dashed areas represent the amounts of solar radiation the surface receives at the two angles.</a:t>
            </a:r>
            <a:endParaRPr sz="1000" i="1" dirty="0">
              <a:solidFill>
                <a:srgbClr val="666666"/>
              </a:solidFill>
              <a:latin typeface="Corbel" panose="020B0503020204020204" pitchFamily="34" charset="0"/>
              <a:ea typeface="Roboto"/>
              <a:cs typeface="Roboto"/>
              <a:sym typeface="Roboto"/>
            </a:endParaRPr>
          </a:p>
        </p:txBody>
      </p:sp>
      <p:sp>
        <p:nvSpPr>
          <p:cNvPr id="6" name="Rectangle 5"/>
          <p:cNvSpPr/>
          <p:nvPr/>
        </p:nvSpPr>
        <p:spPr>
          <a:xfrm>
            <a:off x="5854514" y="3271387"/>
            <a:ext cx="706986" cy="168973"/>
          </a:xfrm>
          <a:prstGeom prst="rect">
            <a:avLst/>
          </a:prstGeom>
          <a:solidFill>
            <a:schemeClr val="accent4">
              <a:lumMod val="60000"/>
              <a:lumOff val="40000"/>
            </a:schemeClr>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201909" y="3453962"/>
            <a:ext cx="2957352" cy="201048"/>
          </a:xfrm>
          <a:prstGeom prst="rect">
            <a:avLst/>
          </a:prstGeom>
          <a:pattFill prst="ltUpDiag">
            <a:fgClr>
              <a:schemeClr val="bg1">
                <a:lumMod val="50000"/>
              </a:schemeClr>
            </a:fgClr>
            <a:bgClr>
              <a:schemeClr val="bg1"/>
            </a:bgClr>
          </a:pattFill>
          <a:ln>
            <a:no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Google Shape;62;p14"/>
          <p:cNvSpPr txBox="1"/>
          <p:nvPr/>
        </p:nvSpPr>
        <p:spPr>
          <a:xfrm>
            <a:off x="5845830" y="3167926"/>
            <a:ext cx="709584" cy="345581"/>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tx1"/>
                </a:solidFill>
                <a:latin typeface="Corbel" panose="020B0503020204020204" pitchFamily="34" charset="0"/>
                <a:ea typeface="Roboto"/>
                <a:cs typeface="Roboto"/>
                <a:sym typeface="Roboto"/>
              </a:rPr>
              <a:t>Surface</a:t>
            </a:r>
            <a:endParaRPr sz="1000" b="1" dirty="0">
              <a:solidFill>
                <a:schemeClr val="tx1"/>
              </a:solidFill>
              <a:latin typeface="Corbel" panose="020B0503020204020204" pitchFamily="34" charset="0"/>
              <a:ea typeface="Roboto"/>
              <a:cs typeface="Roboto"/>
              <a:sym typeface="Roboto"/>
            </a:endParaRPr>
          </a:p>
        </p:txBody>
      </p:sp>
      <p:sp>
        <p:nvSpPr>
          <p:cNvPr id="34" name="Google Shape;62;p14"/>
          <p:cNvSpPr txBox="1"/>
          <p:nvPr/>
        </p:nvSpPr>
        <p:spPr>
          <a:xfrm>
            <a:off x="5790136" y="1478813"/>
            <a:ext cx="848725" cy="465489"/>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tx1"/>
                </a:solidFill>
                <a:latin typeface="Corbel" panose="020B0503020204020204" pitchFamily="34" charset="0"/>
                <a:ea typeface="Roboto"/>
                <a:cs typeface="Roboto"/>
                <a:sym typeface="Roboto"/>
              </a:rPr>
              <a:t>Sun </a:t>
            </a:r>
          </a:p>
          <a:p>
            <a:pPr marL="0" lvl="0" indent="0" algn="ctr" rtl="0">
              <a:spcBef>
                <a:spcPts val="0"/>
              </a:spcBef>
              <a:spcAft>
                <a:spcPts val="0"/>
              </a:spcAft>
              <a:buNone/>
            </a:pPr>
            <a:r>
              <a:rPr lang="en" sz="1000" b="1" dirty="0" smtClean="0">
                <a:solidFill>
                  <a:schemeClr val="tx1"/>
                </a:solidFill>
                <a:latin typeface="Corbel" panose="020B0503020204020204" pitchFamily="34" charset="0"/>
                <a:ea typeface="Roboto"/>
                <a:cs typeface="Roboto"/>
                <a:sym typeface="Roboto"/>
              </a:rPr>
              <a:t>beam</a:t>
            </a:r>
            <a:endParaRPr sz="1000" b="1" dirty="0">
              <a:solidFill>
                <a:schemeClr val="tx1"/>
              </a:solidFill>
              <a:latin typeface="Corbel" panose="020B0503020204020204" pitchFamily="34" charset="0"/>
              <a:ea typeface="Roboto"/>
              <a:cs typeface="Roboto"/>
              <a:sym typeface="Roboto"/>
            </a:endParaRPr>
          </a:p>
        </p:txBody>
      </p:sp>
      <p:sp>
        <p:nvSpPr>
          <p:cNvPr id="46" name="Google Shape;62;p14"/>
          <p:cNvSpPr txBox="1"/>
          <p:nvPr/>
        </p:nvSpPr>
        <p:spPr>
          <a:xfrm rot="3174892">
            <a:off x="7262575" y="1930286"/>
            <a:ext cx="848725" cy="465489"/>
          </a:xfrm>
          <a:prstGeom prst="roundRect">
            <a:avLst/>
          </a:prstGeom>
          <a:noFill/>
          <a:ln w="12700">
            <a:noFill/>
          </a:ln>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smtClean="0">
                <a:solidFill>
                  <a:schemeClr val="tx1"/>
                </a:solidFill>
                <a:latin typeface="Corbel" panose="020B0503020204020204" pitchFamily="34" charset="0"/>
                <a:ea typeface="Roboto"/>
                <a:cs typeface="Roboto"/>
                <a:sym typeface="Roboto"/>
              </a:rPr>
              <a:t>Sun</a:t>
            </a:r>
          </a:p>
          <a:p>
            <a:pPr marL="0" lvl="0" indent="0" algn="ctr" rtl="0">
              <a:spcBef>
                <a:spcPts val="0"/>
              </a:spcBef>
              <a:spcAft>
                <a:spcPts val="0"/>
              </a:spcAft>
              <a:buNone/>
            </a:pPr>
            <a:r>
              <a:rPr lang="en" sz="1000" b="1" dirty="0" smtClean="0">
                <a:solidFill>
                  <a:schemeClr val="tx1"/>
                </a:solidFill>
                <a:latin typeface="Corbel" panose="020B0503020204020204" pitchFamily="34" charset="0"/>
                <a:ea typeface="Roboto"/>
                <a:cs typeface="Roboto"/>
                <a:sym typeface="Roboto"/>
              </a:rPr>
              <a:t>beam</a:t>
            </a:r>
            <a:endParaRPr sz="1000" b="1" dirty="0">
              <a:solidFill>
                <a:schemeClr val="tx1"/>
              </a:solidFill>
              <a:latin typeface="Corbel" panose="020B0503020204020204" pitchFamily="34" charset="0"/>
              <a:ea typeface="Roboto"/>
              <a:cs typeface="Roboto"/>
              <a:sym typeface="Roboto"/>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808</Words>
  <Application>Microsoft Office PowerPoint</Application>
  <PresentationFormat>On-screen Show (16:9)</PresentationFormat>
  <Paragraphs>43</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Times New Roman</vt:lpstr>
      <vt:lpstr>Roboto</vt:lpstr>
      <vt:lpstr>Cambria Math</vt:lpstr>
      <vt:lpstr>Arial</vt:lpstr>
      <vt:lpstr>Corbel</vt:lpstr>
      <vt:lpstr>Book Antiqua</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Charles Xie</cp:lastModifiedBy>
  <cp:revision>183</cp:revision>
  <dcterms:modified xsi:type="dcterms:W3CDTF">2018-11-27T16:55:22Z</dcterms:modified>
</cp:coreProperties>
</file>